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Lst>
  <p:notesMasterIdLst>
    <p:notesMasterId r:id="rId26"/>
  </p:notesMasterIdLst>
  <p:handoutMasterIdLst>
    <p:handoutMasterId r:id="rId27"/>
  </p:handoutMasterIdLst>
  <p:sldIdLst>
    <p:sldId id="1366" r:id="rId2"/>
    <p:sldId id="1658" r:id="rId3"/>
    <p:sldId id="1621" r:id="rId4"/>
    <p:sldId id="1622" r:id="rId5"/>
    <p:sldId id="1661" r:id="rId6"/>
    <p:sldId id="1660" r:id="rId7"/>
    <p:sldId id="1662" r:id="rId8"/>
    <p:sldId id="1648" r:id="rId9"/>
    <p:sldId id="1536" r:id="rId10"/>
    <p:sldId id="1649" r:id="rId11"/>
    <p:sldId id="1645" r:id="rId12"/>
    <p:sldId id="1630" r:id="rId13"/>
    <p:sldId id="1647" r:id="rId14"/>
    <p:sldId id="1650" r:id="rId15"/>
    <p:sldId id="1654" r:id="rId16"/>
    <p:sldId id="1655" r:id="rId17"/>
    <p:sldId id="1653" r:id="rId18"/>
    <p:sldId id="1643" r:id="rId19"/>
    <p:sldId id="1652" r:id="rId20"/>
    <p:sldId id="1656" r:id="rId21"/>
    <p:sldId id="1657" r:id="rId22"/>
    <p:sldId id="1646" r:id="rId23"/>
    <p:sldId id="1651" r:id="rId24"/>
    <p:sldId id="1500" r:id="rId25"/>
  </p:sldIdLst>
  <p:sldSz cx="9144000" cy="6858000" type="screen4x3"/>
  <p:notesSz cx="6797675" cy="9926638"/>
  <p:defaultTextStyle>
    <a:defPPr>
      <a:defRPr lang="en-ZA"/>
    </a:defPPr>
    <a:lvl1pPr algn="l" rtl="0" fontAlgn="base">
      <a:spcBef>
        <a:spcPct val="0"/>
      </a:spcBef>
      <a:spcAft>
        <a:spcPct val="0"/>
      </a:spcAft>
      <a:defRPr sz="3600" b="1" kern="1200">
        <a:solidFill>
          <a:schemeClr val="tx2"/>
        </a:solidFill>
        <a:latin typeface="Arial" pitchFamily="34" charset="0"/>
        <a:ea typeface="ＭＳ Ｐゴシック" pitchFamily="50" charset="-128"/>
        <a:cs typeface="+mn-cs"/>
      </a:defRPr>
    </a:lvl1pPr>
    <a:lvl2pPr marL="457200" algn="l" rtl="0" fontAlgn="base">
      <a:spcBef>
        <a:spcPct val="0"/>
      </a:spcBef>
      <a:spcAft>
        <a:spcPct val="0"/>
      </a:spcAft>
      <a:defRPr sz="3600" b="1" kern="1200">
        <a:solidFill>
          <a:schemeClr val="tx2"/>
        </a:solidFill>
        <a:latin typeface="Arial" pitchFamily="34" charset="0"/>
        <a:ea typeface="ＭＳ Ｐゴシック" pitchFamily="50" charset="-128"/>
        <a:cs typeface="+mn-cs"/>
      </a:defRPr>
    </a:lvl2pPr>
    <a:lvl3pPr marL="914400" algn="l" rtl="0" fontAlgn="base">
      <a:spcBef>
        <a:spcPct val="0"/>
      </a:spcBef>
      <a:spcAft>
        <a:spcPct val="0"/>
      </a:spcAft>
      <a:defRPr sz="3600" b="1" kern="1200">
        <a:solidFill>
          <a:schemeClr val="tx2"/>
        </a:solidFill>
        <a:latin typeface="Arial" pitchFamily="34" charset="0"/>
        <a:ea typeface="ＭＳ Ｐゴシック" pitchFamily="50" charset="-128"/>
        <a:cs typeface="+mn-cs"/>
      </a:defRPr>
    </a:lvl3pPr>
    <a:lvl4pPr marL="1371600" algn="l" rtl="0" fontAlgn="base">
      <a:spcBef>
        <a:spcPct val="0"/>
      </a:spcBef>
      <a:spcAft>
        <a:spcPct val="0"/>
      </a:spcAft>
      <a:defRPr sz="3600" b="1" kern="1200">
        <a:solidFill>
          <a:schemeClr val="tx2"/>
        </a:solidFill>
        <a:latin typeface="Arial" pitchFamily="34" charset="0"/>
        <a:ea typeface="ＭＳ Ｐゴシック" pitchFamily="50" charset="-128"/>
        <a:cs typeface="+mn-cs"/>
      </a:defRPr>
    </a:lvl4pPr>
    <a:lvl5pPr marL="1828800" algn="l" rtl="0" fontAlgn="base">
      <a:spcBef>
        <a:spcPct val="0"/>
      </a:spcBef>
      <a:spcAft>
        <a:spcPct val="0"/>
      </a:spcAft>
      <a:defRPr sz="3600" b="1" kern="1200">
        <a:solidFill>
          <a:schemeClr val="tx2"/>
        </a:solidFill>
        <a:latin typeface="Arial" pitchFamily="34" charset="0"/>
        <a:ea typeface="ＭＳ Ｐゴシック" pitchFamily="50" charset="-128"/>
        <a:cs typeface="+mn-cs"/>
      </a:defRPr>
    </a:lvl5pPr>
    <a:lvl6pPr marL="2286000" algn="l" defTabSz="914400" rtl="0" eaLnBrk="1" latinLnBrk="0" hangingPunct="1">
      <a:defRPr sz="3600" b="1" kern="1200">
        <a:solidFill>
          <a:schemeClr val="tx2"/>
        </a:solidFill>
        <a:latin typeface="Arial" pitchFamily="34" charset="0"/>
        <a:ea typeface="ＭＳ Ｐゴシック" pitchFamily="50" charset="-128"/>
        <a:cs typeface="+mn-cs"/>
      </a:defRPr>
    </a:lvl6pPr>
    <a:lvl7pPr marL="2743200" algn="l" defTabSz="914400" rtl="0" eaLnBrk="1" latinLnBrk="0" hangingPunct="1">
      <a:defRPr sz="3600" b="1" kern="1200">
        <a:solidFill>
          <a:schemeClr val="tx2"/>
        </a:solidFill>
        <a:latin typeface="Arial" pitchFamily="34" charset="0"/>
        <a:ea typeface="ＭＳ Ｐゴシック" pitchFamily="50" charset="-128"/>
        <a:cs typeface="+mn-cs"/>
      </a:defRPr>
    </a:lvl7pPr>
    <a:lvl8pPr marL="3200400" algn="l" defTabSz="914400" rtl="0" eaLnBrk="1" latinLnBrk="0" hangingPunct="1">
      <a:defRPr sz="3600" b="1" kern="1200">
        <a:solidFill>
          <a:schemeClr val="tx2"/>
        </a:solidFill>
        <a:latin typeface="Arial" pitchFamily="34" charset="0"/>
        <a:ea typeface="ＭＳ Ｐゴシック" pitchFamily="50" charset="-128"/>
        <a:cs typeface="+mn-cs"/>
      </a:defRPr>
    </a:lvl8pPr>
    <a:lvl9pPr marL="3657600" algn="l" defTabSz="914400" rtl="0" eaLnBrk="1" latinLnBrk="0" hangingPunct="1">
      <a:defRPr sz="3600" b="1" kern="1200">
        <a:solidFill>
          <a:schemeClr val="tx2"/>
        </a:solidFill>
        <a:latin typeface="Arial" pitchFamily="34"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99"/>
    <a:srgbClr val="FFFF66"/>
    <a:srgbClr val="008C7D"/>
    <a:srgbClr val="CC0066"/>
    <a:srgbClr val="006699"/>
    <a:srgbClr val="66CCFF"/>
    <a:srgbClr val="0099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07" autoAdjust="0"/>
    <p:restoredTop sz="70745" autoAdjust="0"/>
  </p:normalViewPr>
  <p:slideViewPr>
    <p:cSldViewPr>
      <p:cViewPr varScale="1">
        <p:scale>
          <a:sx n="41" d="100"/>
          <a:sy n="41" d="100"/>
        </p:scale>
        <p:origin x="-1402" y="-72"/>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100" d="100"/>
        <a:sy n="100" d="100"/>
      </p:scale>
      <p:origin x="0" y="2832"/>
    </p:cViewPr>
  </p:sorterViewPr>
  <p:notesViewPr>
    <p:cSldViewPr>
      <p:cViewPr varScale="1">
        <p:scale>
          <a:sx n="52" d="100"/>
          <a:sy n="52" d="100"/>
        </p:scale>
        <p:origin x="-1818" y="-90"/>
      </p:cViewPr>
      <p:guideLst>
        <p:guide orient="horz" pos="3127"/>
        <p:guide pos="2141"/>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latin typeface="Arial" charset="0"/>
                <a:ea typeface="+mn-ea"/>
              </a:defRPr>
            </a:lvl1pPr>
          </a:lstStyle>
          <a:p>
            <a:pPr>
              <a:defRPr/>
            </a:pPr>
            <a:endParaRPr lang="ja-JP" altLang="ja-JP"/>
          </a:p>
        </p:txBody>
      </p:sp>
      <p:sp>
        <p:nvSpPr>
          <p:cNvPr id="101379" name="Rectangle 3"/>
          <p:cNvSpPr>
            <a:spLocks noGrp="1" noChangeArrowheads="1"/>
          </p:cNvSpPr>
          <p:nvPr>
            <p:ph type="dt" sz="quarter" idx="1"/>
          </p:nvPr>
        </p:nvSpPr>
        <p:spPr bwMode="auto">
          <a:xfrm>
            <a:off x="3851275"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charset="0"/>
                <a:ea typeface="+mn-ea"/>
              </a:defRPr>
            </a:lvl1pPr>
          </a:lstStyle>
          <a:p>
            <a:pPr>
              <a:defRPr/>
            </a:pPr>
            <a:endParaRPr lang="ja-JP" altLang="ja-JP"/>
          </a:p>
        </p:txBody>
      </p:sp>
      <p:sp>
        <p:nvSpPr>
          <p:cNvPr id="101380" name="Rectangle 4"/>
          <p:cNvSpPr>
            <a:spLocks noGrp="1" noChangeArrowheads="1"/>
          </p:cNvSpPr>
          <p:nvPr>
            <p:ph type="ftr" sz="quarter" idx="2"/>
          </p:nvPr>
        </p:nvSpPr>
        <p:spPr bwMode="auto">
          <a:xfrm>
            <a:off x="0" y="9428163"/>
            <a:ext cx="294481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latin typeface="Arial" charset="0"/>
                <a:ea typeface="+mn-ea"/>
              </a:defRPr>
            </a:lvl1pPr>
          </a:lstStyle>
          <a:p>
            <a:pPr>
              <a:defRPr/>
            </a:pPr>
            <a:endParaRPr lang="ja-JP" altLang="ja-JP"/>
          </a:p>
        </p:txBody>
      </p:sp>
      <p:sp>
        <p:nvSpPr>
          <p:cNvPr id="101381" name="Rectangle 5"/>
          <p:cNvSpPr>
            <a:spLocks noGrp="1" noChangeArrowheads="1"/>
          </p:cNvSpPr>
          <p:nvPr>
            <p:ph type="sldNum" sz="quarter" idx="3"/>
          </p:nvPr>
        </p:nvSpPr>
        <p:spPr bwMode="auto">
          <a:xfrm>
            <a:off x="3851275" y="9428163"/>
            <a:ext cx="294481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charset="0"/>
                <a:ea typeface="+mn-ea"/>
              </a:defRPr>
            </a:lvl1pPr>
          </a:lstStyle>
          <a:p>
            <a:pPr>
              <a:defRPr/>
            </a:pPr>
            <a:fld id="{0E2CA655-1549-4985-9AE9-7C741A01131D}" type="slidenum">
              <a:rPr lang="en-ZA" altLang="ja-JP"/>
              <a:pPr>
                <a:defRPr/>
              </a:pPr>
              <a:t>&lt;#&gt;</a:t>
            </a:fld>
            <a:endParaRPr lang="en-ZA" altLang="ja-JP"/>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latin typeface="Arial" charset="0"/>
                <a:ea typeface="+mn-ea"/>
              </a:defRPr>
            </a:lvl1pPr>
          </a:lstStyle>
          <a:p>
            <a:pPr>
              <a:defRPr/>
            </a:pPr>
            <a:endParaRPr lang="ja-JP" altLang="ja-JP"/>
          </a:p>
        </p:txBody>
      </p:sp>
      <p:sp>
        <p:nvSpPr>
          <p:cNvPr id="4099" name="Rectangle 3"/>
          <p:cNvSpPr>
            <a:spLocks noGrp="1" noChangeArrowheads="1"/>
          </p:cNvSpPr>
          <p:nvPr>
            <p:ph type="dt" idx="1"/>
          </p:nvPr>
        </p:nvSpPr>
        <p:spPr bwMode="auto">
          <a:xfrm>
            <a:off x="3851275"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charset="0"/>
                <a:ea typeface="+mn-ea"/>
              </a:defRPr>
            </a:lvl1pPr>
          </a:lstStyle>
          <a:p>
            <a:pPr>
              <a:defRPr/>
            </a:pPr>
            <a:endParaRPr lang="ja-JP" altLang="ja-JP"/>
          </a:p>
        </p:txBody>
      </p:sp>
      <p:sp>
        <p:nvSpPr>
          <p:cNvPr id="46084"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ZA" noProof="0" smtClean="0"/>
              <a:t>Click to edit Master text styles</a:t>
            </a:r>
          </a:p>
          <a:p>
            <a:pPr lvl="1"/>
            <a:r>
              <a:rPr lang="en-ZA" noProof="0" smtClean="0"/>
              <a:t>Second level</a:t>
            </a:r>
          </a:p>
          <a:p>
            <a:pPr lvl="2"/>
            <a:r>
              <a:rPr lang="en-ZA" noProof="0" smtClean="0"/>
              <a:t>Third level</a:t>
            </a:r>
          </a:p>
          <a:p>
            <a:pPr lvl="3"/>
            <a:r>
              <a:rPr lang="en-ZA" noProof="0" smtClean="0"/>
              <a:t>Fourth level</a:t>
            </a:r>
          </a:p>
          <a:p>
            <a:pPr lvl="4"/>
            <a:r>
              <a:rPr lang="en-ZA" noProof="0" smtClean="0"/>
              <a:t>Fifth level</a:t>
            </a:r>
          </a:p>
        </p:txBody>
      </p:sp>
      <p:sp>
        <p:nvSpPr>
          <p:cNvPr id="4102" name="Rectangle 6"/>
          <p:cNvSpPr>
            <a:spLocks noGrp="1" noChangeArrowheads="1"/>
          </p:cNvSpPr>
          <p:nvPr>
            <p:ph type="ftr" sz="quarter" idx="4"/>
          </p:nvPr>
        </p:nvSpPr>
        <p:spPr bwMode="auto">
          <a:xfrm>
            <a:off x="0" y="9428163"/>
            <a:ext cx="294481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latin typeface="Arial" charset="0"/>
                <a:ea typeface="+mn-ea"/>
              </a:defRPr>
            </a:lvl1pPr>
          </a:lstStyle>
          <a:p>
            <a:pPr>
              <a:defRPr/>
            </a:pPr>
            <a:endParaRPr lang="ja-JP" altLang="ja-JP"/>
          </a:p>
        </p:txBody>
      </p:sp>
      <p:sp>
        <p:nvSpPr>
          <p:cNvPr id="4103" name="Rectangle 7"/>
          <p:cNvSpPr>
            <a:spLocks noGrp="1" noChangeArrowheads="1"/>
          </p:cNvSpPr>
          <p:nvPr>
            <p:ph type="sldNum" sz="quarter" idx="5"/>
          </p:nvPr>
        </p:nvSpPr>
        <p:spPr bwMode="auto">
          <a:xfrm>
            <a:off x="3851275" y="9428163"/>
            <a:ext cx="294481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charset="0"/>
                <a:ea typeface="+mn-ea"/>
              </a:defRPr>
            </a:lvl1pPr>
          </a:lstStyle>
          <a:p>
            <a:pPr>
              <a:defRPr/>
            </a:pPr>
            <a:fld id="{3F630071-3E14-4FEE-B2BF-1ED79FF82E92}" type="slidenum">
              <a:rPr lang="en-ZA" altLang="ja-JP"/>
              <a:pPr>
                <a:defRPr/>
              </a:pPr>
              <a:t>&lt;#&gt;</a:t>
            </a:fld>
            <a:endParaRPr lang="en-ZA"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p:txBody>
          <a:bodyPr/>
          <a:lstStyle/>
          <a:p>
            <a:pPr>
              <a:defRPr/>
            </a:pPr>
            <a:fld id="{DF8471F3-88DF-497D-893C-7BD1C2B398AD}" type="slidenum">
              <a:rPr lang="en-ZA" altLang="ja-JP" smtClean="0">
                <a:latin typeface="Arial" pitchFamily="34" charset="0"/>
              </a:rPr>
              <a:pPr>
                <a:defRPr/>
              </a:pPr>
              <a:t>1</a:t>
            </a:fld>
            <a:endParaRPr lang="en-ZA" altLang="ja-JP" smtClean="0">
              <a:latin typeface="Arial" pitchFamily="34"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altLang="ja-JP"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5856A50D-3446-4D0A-AF49-339BBCB60BAB}" type="slidenum">
              <a:rPr lang="ja-JP" altLang="en-ZA"/>
              <a:pPr/>
              <a:t>13</a:t>
            </a:fld>
            <a:endParaRPr lang="en-ZA" altLang="ja-JP"/>
          </a:p>
        </p:txBody>
      </p:sp>
      <p:sp>
        <p:nvSpPr>
          <p:cNvPr id="82947" name="Rectangle 2"/>
          <p:cNvSpPr>
            <a:spLocks noGrp="1" noRot="1" noChangeAspect="1" noChangeArrowheads="1" noTextEdit="1"/>
          </p:cNvSpPr>
          <p:nvPr>
            <p:ph type="sldImg"/>
          </p:nvPr>
        </p:nvSpPr>
        <p:spPr>
          <a:xfrm>
            <a:off x="1430338" y="550863"/>
            <a:ext cx="3941762" cy="2955925"/>
          </a:xfrm>
          <a:ln/>
        </p:spPr>
      </p:sp>
      <p:sp>
        <p:nvSpPr>
          <p:cNvPr id="82948" name="Rectangle 3"/>
          <p:cNvSpPr>
            <a:spLocks noGrp="1" noChangeArrowheads="1"/>
          </p:cNvSpPr>
          <p:nvPr>
            <p:ph type="body" idx="1"/>
          </p:nvPr>
        </p:nvSpPr>
        <p:spPr>
          <a:xfrm>
            <a:off x="604838" y="3636963"/>
            <a:ext cx="5588000" cy="5794375"/>
          </a:xfrm>
          <a:noFill/>
          <a:ln/>
        </p:spPr>
        <p:txBody>
          <a:bodyPr/>
          <a:lstStyle/>
          <a:p>
            <a:pPr marL="228600" indent="-228600" eaLnBrk="1" hangingPunct="1">
              <a:buClr>
                <a:schemeClr val="tx1"/>
              </a:buClr>
              <a:buFont typeface="Wingdings" pitchFamily="2" charset="2"/>
              <a:buNone/>
            </a:pPr>
            <a:r>
              <a:rPr lang="en-US" sz="1400" smtClean="0"/>
              <a:t>Seven shortcoming were identified as target areas that GEOSS could address:</a:t>
            </a:r>
          </a:p>
          <a:p>
            <a:pPr marL="228600" indent="-228600" eaLnBrk="1" hangingPunct="1">
              <a:buClr>
                <a:schemeClr val="tx1"/>
              </a:buClr>
              <a:buFont typeface="Wingdings" pitchFamily="2" charset="2"/>
              <a:buAutoNum type="arabicPeriod"/>
            </a:pPr>
            <a:r>
              <a:rPr lang="en-US" sz="1400" smtClean="0"/>
              <a:t>Lack of access to data and associated benefits in the developing world</a:t>
            </a:r>
          </a:p>
          <a:p>
            <a:pPr marL="228600" indent="-228600" eaLnBrk="1" hangingPunct="1">
              <a:buClr>
                <a:schemeClr val="tx1"/>
              </a:buClr>
              <a:buFont typeface="Wingdings" pitchFamily="2" charset="2"/>
              <a:buAutoNum type="arabicPeriod"/>
            </a:pPr>
            <a:r>
              <a:rPr lang="en-US" sz="1400" smtClean="0"/>
              <a:t>Eroding technical infrastructure</a:t>
            </a:r>
          </a:p>
          <a:p>
            <a:pPr marL="228600" indent="-228600" eaLnBrk="1" hangingPunct="1">
              <a:buClr>
                <a:schemeClr val="tx1"/>
              </a:buClr>
              <a:buFont typeface="Wingdings" pitchFamily="2" charset="2"/>
              <a:buAutoNum type="arabicPeriod"/>
            </a:pPr>
            <a:r>
              <a:rPr lang="en-US" sz="1400" smtClean="0"/>
              <a:t>Large spatial and temporal gaps in specific data sets</a:t>
            </a:r>
          </a:p>
          <a:p>
            <a:pPr marL="228600" indent="-228600" eaLnBrk="1" hangingPunct="1">
              <a:buClr>
                <a:schemeClr val="tx1"/>
              </a:buClr>
              <a:buFont typeface="Wingdings" pitchFamily="2" charset="2"/>
              <a:buAutoNum type="arabicPeriod"/>
            </a:pPr>
            <a:r>
              <a:rPr lang="en-US" sz="1400" smtClean="0"/>
              <a:t>Inadequate data integration and interoperability</a:t>
            </a:r>
          </a:p>
          <a:p>
            <a:pPr marL="228600" indent="-228600" eaLnBrk="1" hangingPunct="1">
              <a:buClr>
                <a:schemeClr val="tx1"/>
              </a:buClr>
              <a:buFont typeface="Wingdings" pitchFamily="2" charset="2"/>
              <a:buAutoNum type="arabicPeriod"/>
            </a:pPr>
            <a:r>
              <a:rPr lang="en-US" sz="1400" smtClean="0"/>
              <a:t>Uncertainty over continuity of observations</a:t>
            </a:r>
          </a:p>
          <a:p>
            <a:pPr marL="228600" indent="-228600" eaLnBrk="1" hangingPunct="1">
              <a:buClr>
                <a:schemeClr val="tx1"/>
              </a:buClr>
              <a:buFont typeface="Wingdings" pitchFamily="2" charset="2"/>
              <a:buAutoNum type="arabicPeriod"/>
            </a:pPr>
            <a:r>
              <a:rPr lang="en-US" sz="1400" smtClean="0"/>
              <a:t>Inadequate user involvement</a:t>
            </a:r>
          </a:p>
          <a:p>
            <a:pPr marL="228600" indent="-228600" eaLnBrk="1" hangingPunct="1">
              <a:buClr>
                <a:schemeClr val="tx1"/>
              </a:buClr>
              <a:buFont typeface="Wingdings" pitchFamily="2" charset="2"/>
              <a:buAutoNum type="arabicPeriod"/>
            </a:pPr>
            <a:r>
              <a:rPr lang="en-US" sz="1400" smtClean="0"/>
              <a:t>Lack of relevant processing systems to transform data into useful information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D1989BBA-1F17-4A26-98A9-D1A36EFD4A82}" type="slidenum">
              <a:rPr lang="ja-JP" altLang="en-ZA"/>
              <a:pPr/>
              <a:t>14</a:t>
            </a:fld>
            <a:endParaRPr lang="en-ZA" altLang="ja-JP"/>
          </a:p>
        </p:txBody>
      </p:sp>
      <p:sp>
        <p:nvSpPr>
          <p:cNvPr id="100355" name="Rectangle 2"/>
          <p:cNvSpPr>
            <a:spLocks noGrp="1" noRot="1" noChangeAspect="1" noChangeArrowheads="1" noTextEdit="1"/>
          </p:cNvSpPr>
          <p:nvPr>
            <p:ph type="sldImg"/>
          </p:nvPr>
        </p:nvSpPr>
        <p:spPr>
          <a:xfrm>
            <a:off x="917575" y="744538"/>
            <a:ext cx="4962525" cy="3722687"/>
          </a:xfrm>
          <a:ln/>
        </p:spPr>
      </p:sp>
      <p:sp>
        <p:nvSpPr>
          <p:cNvPr id="100356" name="Rectangle 3"/>
          <p:cNvSpPr>
            <a:spLocks noGrp="1" noChangeArrowheads="1"/>
          </p:cNvSpPr>
          <p:nvPr>
            <p:ph type="body" idx="1"/>
          </p:nvPr>
        </p:nvSpPr>
        <p:spPr>
          <a:xfrm>
            <a:off x="906463" y="4714875"/>
            <a:ext cx="4984750" cy="4467225"/>
          </a:xfrm>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6CB8B36-02F4-408F-A17E-2AEAD0D64E53}" type="slidenum">
              <a:rPr lang="ja-JP" altLang="en-US"/>
              <a:pPr>
                <a:defRPr/>
              </a:pPr>
              <a:t>19</a:t>
            </a:fld>
            <a:endParaRPr lang="en-US" altLang="ja-JP"/>
          </a:p>
        </p:txBody>
      </p:sp>
      <p:sp>
        <p:nvSpPr>
          <p:cNvPr id="56323" name="Rectangle 2"/>
          <p:cNvSpPr>
            <a:spLocks noGrp="1" noRot="1" noChangeAspect="1" noChangeArrowheads="1" noTextEdit="1"/>
          </p:cNvSpPr>
          <p:nvPr>
            <p:ph type="sldImg"/>
          </p:nvPr>
        </p:nvSpPr>
        <p:spPr>
          <a:xfrm>
            <a:off x="917575" y="744538"/>
            <a:ext cx="4962525" cy="3722687"/>
          </a:xfrm>
          <a:ln/>
        </p:spPr>
      </p:sp>
      <p:sp>
        <p:nvSpPr>
          <p:cNvPr id="56324" name="Rectangle 3"/>
          <p:cNvSpPr>
            <a:spLocks noGrp="1" noChangeArrowheads="1"/>
          </p:cNvSpPr>
          <p:nvPr>
            <p:ph type="body" idx="1"/>
          </p:nvPr>
        </p:nvSpPr>
        <p:spPr>
          <a:noFill/>
          <a:ln/>
        </p:spPr>
        <p:txBody>
          <a:bodyPr/>
          <a:lstStyle/>
          <a:p>
            <a:r>
              <a:rPr lang="en-US" altLang="ja-JP" smtClean="0"/>
              <a:t>Top: NASA GLDAS dataset indicating JAN-FEB 2008 Specific humidity</a:t>
            </a:r>
          </a:p>
          <a:p>
            <a:r>
              <a:rPr lang="en-US" altLang="ja-JP" smtClean="0"/>
              <a:t>Lower: </a:t>
            </a:r>
            <a:r>
              <a:rPr lang="es-ES_tradnl" altLang="ja-JP" smtClean="0"/>
              <a:t>Recapitulative maps of cumulative Meningitis attack rates at weeks 1 – 39 (Mapping based on weekly highest attack rates by district during the year)</a:t>
            </a:r>
          </a:p>
          <a:p>
            <a:r>
              <a:rPr lang="en-US" altLang="ja-JP" smtClean="0"/>
              <a:t>There is a strong correlation between humidity and meningitis outbreaks in the Sub-Saharan area.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en-US" altLang="ja-JP" dirty="0" smtClean="0"/>
              <a:t>The GEO User Requirements Registry (URR), which is part of the GEOSS Registries allows users to publish their needs in terms of Earth information, and it enables users and providers to analyze the value chains from Earth observations to end users. In order to collect and update information on user needs, GEO has established several processes to engage users depending directly or indirectly on Earth observations The URR is one of the principal user engagement mechanisms in GEOSS. The core of the URR is a comprehensive database with information on user types, applications, and requirements as well as their inter-connectivity. Population of the URR is based on peer contribution similar to the Wikipedia system. Moreover, relevant information from the reports produced by the GEO Work Plan Task US-09-01a has been extracted and entered into the URR. Engineers, scientists and policy makers world-wide who contributed the US-09-01a reports are being asked to assist in populating the URR. As far as possible, information is also harvested from other databases with information on user needs. But the biggest contribution will have to come from individual users who publish their needs.</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3F630071-3E14-4FEE-B2BF-1ED79FF82E92}" type="slidenum">
              <a:rPr lang="en-ZA" altLang="ja-JP" smtClean="0"/>
              <a:pPr>
                <a:defRPr/>
              </a:pPr>
              <a:t>21</a:t>
            </a:fld>
            <a:endParaRPr lang="en-ZA" altLang="ja-JP"/>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txBox="1">
            <a:spLocks noGrp="1" noChangeArrowheads="1"/>
          </p:cNvSpPr>
          <p:nvPr/>
        </p:nvSpPr>
        <p:spPr bwMode="auto">
          <a:xfrm>
            <a:off x="3849688" y="9428163"/>
            <a:ext cx="2946400" cy="496887"/>
          </a:xfrm>
          <a:prstGeom prst="rect">
            <a:avLst/>
          </a:prstGeom>
          <a:noFill/>
          <a:ln w="9525">
            <a:noFill/>
            <a:miter lim="800000"/>
            <a:headEnd/>
            <a:tailEnd/>
          </a:ln>
        </p:spPr>
        <p:txBody>
          <a:bodyPr anchor="b"/>
          <a:lstStyle/>
          <a:p>
            <a:pPr algn="r"/>
            <a:fld id="{8FE8C4D8-B7D3-4356-80F4-DDA107297FAC}" type="slidenum">
              <a:rPr lang="en-US" altLang="ja-JP" sz="1200" b="0">
                <a:solidFill>
                  <a:schemeClr val="tx1"/>
                </a:solidFill>
              </a:rPr>
              <a:pPr algn="r"/>
              <a:t>22</a:t>
            </a:fld>
            <a:endParaRPr lang="en-US" altLang="ja-JP" sz="1200" b="0">
              <a:solidFill>
                <a:schemeClr val="tx1"/>
              </a:solidFill>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endParaRPr lang="en-US" altLang="ja-JP" b="1"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r>
              <a:rPr lang="en-US" altLang="ja-JP" smtClean="0"/>
              <a:t>See slide text</a:t>
            </a:r>
            <a:endParaRPr lang="en-GB" altLang="ja-JP" smtClean="0"/>
          </a:p>
          <a:p>
            <a:endParaRPr lang="en-GB" altLang="ja-JP"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p:txBody>
          <a:bodyPr/>
          <a:lstStyle/>
          <a:p>
            <a:pPr>
              <a:defRPr/>
            </a:pPr>
            <a:fld id="{8C63398E-E8A1-4D3D-8736-C03BCE2341B5}" type="slidenum">
              <a:rPr lang="en-ZA" altLang="ja-JP" smtClean="0">
                <a:latin typeface="Arial" pitchFamily="34" charset="0"/>
              </a:rPr>
              <a:pPr>
                <a:defRPr/>
              </a:pPr>
              <a:t>24</a:t>
            </a:fld>
            <a:endParaRPr lang="en-ZA" altLang="ja-JP" smtClean="0">
              <a:latin typeface="Arial" pitchFamily="34"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altLang="ja-JP"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endParaRPr lang="en-US" altLang="ja-JP"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endParaRPr lang="en-US" altLang="ja-JP"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917575" y="744538"/>
            <a:ext cx="4960938" cy="3721100"/>
          </a:xfrm>
          <a:ln/>
        </p:spPr>
      </p:sp>
      <p:sp>
        <p:nvSpPr>
          <p:cNvPr id="50179" name="Rectangle 3"/>
          <p:cNvSpPr>
            <a:spLocks noGrp="1" noChangeArrowheads="1"/>
          </p:cNvSpPr>
          <p:nvPr>
            <p:ph type="body" idx="1"/>
          </p:nvPr>
        </p:nvSpPr>
        <p:spPr>
          <a:xfrm>
            <a:off x="679450" y="4713288"/>
            <a:ext cx="5438775" cy="4468812"/>
          </a:xfrm>
          <a:noFill/>
          <a:ln/>
        </p:spPr>
        <p:txBody>
          <a:bodyPr/>
          <a:lstStyle/>
          <a:p>
            <a:endParaRPr lang="ja-JP"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5F1EA1F9-500E-40CD-A9F6-0285DB313D8C}" type="slidenum">
              <a:rPr lang="ja-JP" altLang="en-ZA"/>
              <a:pPr/>
              <a:t>8</a:t>
            </a:fld>
            <a:endParaRPr lang="en-ZA" altLang="ja-JP"/>
          </a:p>
        </p:txBody>
      </p:sp>
      <p:sp>
        <p:nvSpPr>
          <p:cNvPr id="88067" name="Rectangle 2"/>
          <p:cNvSpPr>
            <a:spLocks noGrp="1" noRot="1" noChangeAspect="1" noChangeArrowheads="1" noTextEdit="1"/>
          </p:cNvSpPr>
          <p:nvPr>
            <p:ph type="sldImg"/>
          </p:nvPr>
        </p:nvSpPr>
        <p:spPr>
          <a:xfrm>
            <a:off x="917575" y="744538"/>
            <a:ext cx="4962525" cy="3722687"/>
          </a:xfrm>
          <a:ln/>
        </p:spPr>
      </p:sp>
      <p:sp>
        <p:nvSpPr>
          <p:cNvPr id="88068" name="Rectangle 3"/>
          <p:cNvSpPr>
            <a:spLocks noGrp="1" noChangeArrowheads="1"/>
          </p:cNvSpPr>
          <p:nvPr>
            <p:ph type="body" idx="1"/>
          </p:nvPr>
        </p:nvSpPr>
        <p:spPr>
          <a:noFill/>
          <a:ln/>
        </p:spPr>
        <p:txBody>
          <a:bodyPr/>
          <a:lstStyle/>
          <a:p>
            <a:pPr eaLnBrk="1" hangingPunct="1"/>
            <a:r>
              <a:rPr lang="en-GB" altLang="zh-CN" smtClean="0">
                <a:solidFill>
                  <a:srgbClr val="FF9900"/>
                </a:solidFill>
                <a:latin typeface="Tahoma" pitchFamily="34" charset="0"/>
                <a:cs typeface="Tahoma" pitchFamily="34" charset="0"/>
              </a:rPr>
              <a:t>GEOSS </a:t>
            </a:r>
            <a:r>
              <a:rPr lang="en-GB" altLang="zh-CN" smtClean="0">
                <a:solidFill>
                  <a:srgbClr val="040000"/>
                </a:solidFill>
                <a:latin typeface="Tahoma" pitchFamily="34" charset="0"/>
                <a:cs typeface="Tahoma" pitchFamily="34" charset="0"/>
              </a:rPr>
              <a:t>is</a:t>
            </a:r>
            <a:r>
              <a:rPr lang="en-GB" altLang="zh-CN" smtClean="0">
                <a:solidFill>
                  <a:srgbClr val="FFCC00"/>
                </a:solidFill>
                <a:latin typeface="Tahoma" pitchFamily="34" charset="0"/>
                <a:cs typeface="Tahoma" pitchFamily="34" charset="0"/>
              </a:rPr>
              <a:t> </a:t>
            </a:r>
            <a:r>
              <a:rPr lang="en-GB" altLang="zh-CN" smtClean="0">
                <a:solidFill>
                  <a:srgbClr val="040000"/>
                </a:solidFill>
                <a:latin typeface="Tahoma" pitchFamily="34" charset="0"/>
                <a:cs typeface="Tahoma" pitchFamily="34" charset="0"/>
              </a:rPr>
              <a:t>a global distributed system,</a:t>
            </a:r>
            <a:r>
              <a:rPr lang="en-US" smtClean="0">
                <a:latin typeface="Tahoma" pitchFamily="34" charset="0"/>
                <a:ea typeface="SimSun" pitchFamily="2" charset="-122"/>
                <a:cs typeface="Tahoma" pitchFamily="34" charset="0"/>
              </a:rPr>
              <a:t> including satellite observation systems, Global in situ networks and systems, </a:t>
            </a:r>
            <a:r>
              <a:rPr lang="en-GB" smtClean="0">
                <a:solidFill>
                  <a:srgbClr val="CC6633"/>
                </a:solidFill>
                <a:latin typeface="Tahoma" pitchFamily="34" charset="0"/>
                <a:ea typeface="SimSun" pitchFamily="2" charset="-122"/>
                <a:cs typeface="Tahoma" pitchFamily="34" charset="0"/>
              </a:rPr>
              <a:t>And local and regional in situ networks. </a:t>
            </a:r>
          </a:p>
          <a:p>
            <a:pPr eaLnBrk="1" hangingPunct="1"/>
            <a:r>
              <a:rPr lang="en-GB" altLang="zh-CN" smtClean="0">
                <a:solidFill>
                  <a:srgbClr val="FF9900"/>
                </a:solidFill>
                <a:latin typeface="Tahoma" pitchFamily="34" charset="0"/>
                <a:cs typeface="Tahoma" pitchFamily="34" charset="0"/>
              </a:rPr>
              <a:t>GEOSS </a:t>
            </a:r>
            <a:r>
              <a:rPr lang="en-GB" altLang="zh-CN" smtClean="0">
                <a:solidFill>
                  <a:srgbClr val="040000"/>
                </a:solidFill>
                <a:latin typeface="Tahoma" pitchFamily="34" charset="0"/>
                <a:cs typeface="Tahoma" pitchFamily="34" charset="0"/>
              </a:rPr>
              <a:t>will deliver the benefits of EO to both data &amp; information providers and consumers world wide.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endParaRPr lang="ja-JP"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58B93F1E-07CA-44AA-B6BA-1C7DD467A548}" type="slidenum">
              <a:rPr lang="ja-JP" altLang="en-ZA"/>
              <a:pPr/>
              <a:t>10</a:t>
            </a:fld>
            <a:endParaRPr lang="en-ZA" altLang="ja-JP"/>
          </a:p>
        </p:txBody>
      </p:sp>
      <p:sp>
        <p:nvSpPr>
          <p:cNvPr id="93187" name="Rectangle 2"/>
          <p:cNvSpPr>
            <a:spLocks noGrp="1" noRot="1" noChangeAspect="1" noChangeArrowheads="1" noTextEdit="1"/>
          </p:cNvSpPr>
          <p:nvPr>
            <p:ph type="sldImg"/>
          </p:nvPr>
        </p:nvSpPr>
        <p:spPr>
          <a:xfrm>
            <a:off x="917575" y="744538"/>
            <a:ext cx="4964113" cy="3722687"/>
          </a:xfrm>
          <a:ln/>
        </p:spPr>
      </p:sp>
      <p:sp>
        <p:nvSpPr>
          <p:cNvPr id="93188"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r>
              <a:rPr lang="en-US" altLang="ja-JP" smtClean="0"/>
              <a:t>See slide text</a:t>
            </a:r>
            <a:endParaRPr lang="en-GB" altLang="ja-JP" smtClean="0"/>
          </a:p>
          <a:p>
            <a:endParaRPr lang="en-GB" altLang="ja-JP"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917575" y="744538"/>
            <a:ext cx="4960938" cy="3721100"/>
          </a:xfrm>
          <a:ln/>
        </p:spPr>
      </p:sp>
      <p:sp>
        <p:nvSpPr>
          <p:cNvPr id="51203" name="Rectangle 3"/>
          <p:cNvSpPr>
            <a:spLocks noGrp="1" noChangeArrowheads="1"/>
          </p:cNvSpPr>
          <p:nvPr>
            <p:ph type="body" idx="1"/>
          </p:nvPr>
        </p:nvSpPr>
        <p:spPr>
          <a:xfrm>
            <a:off x="679450" y="4713288"/>
            <a:ext cx="5438775" cy="4468812"/>
          </a:xfrm>
          <a:noFill/>
          <a:ln/>
        </p:spPr>
        <p:txBody>
          <a:bodyPr/>
          <a:lstStyle/>
          <a:p>
            <a:endParaRPr lang="ja-JP"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7C09540-D43F-40B6-A9D3-CBEDA66239C4}" type="datetime1">
              <a:rPr lang="ja-JP" altLang="en-US"/>
              <a:pPr>
                <a:defRPr/>
              </a:pPr>
              <a:t>2011/4/9</a:t>
            </a:fld>
            <a:r>
              <a:rPr lang="en-GB"/>
              <a:t>© GEO Secretariat</a:t>
            </a:r>
          </a:p>
        </p:txBody>
      </p:sp>
      <p:sp>
        <p:nvSpPr>
          <p:cNvPr id="5" name="Footer Placeholder 4"/>
          <p:cNvSpPr>
            <a:spLocks noGrp="1"/>
          </p:cNvSpPr>
          <p:nvPr>
            <p:ph type="ftr" sz="quarter" idx="11"/>
          </p:nvPr>
        </p:nvSpPr>
        <p:spPr/>
        <p:txBody>
          <a:bodyPr/>
          <a:lstStyle>
            <a:lvl1pPr>
              <a:defRPr>
                <a:ea typeface="ＭＳ Ｐゴシック" charset="-128"/>
              </a:defRPr>
            </a:lvl1pPr>
          </a:lstStyle>
          <a:p>
            <a:pPr>
              <a:defRPr/>
            </a:pPr>
            <a:endParaRPr lang="en-GB" altLang="ja-JP"/>
          </a:p>
        </p:txBody>
      </p:sp>
      <p:sp>
        <p:nvSpPr>
          <p:cNvPr id="6" name="Slide Number Placeholder 5"/>
          <p:cNvSpPr>
            <a:spLocks noGrp="1"/>
          </p:cNvSpPr>
          <p:nvPr>
            <p:ph type="sldNum" sz="quarter" idx="12"/>
          </p:nvPr>
        </p:nvSpPr>
        <p:spPr/>
        <p:txBody>
          <a:bodyPr/>
          <a:lstStyle>
            <a:lvl1pPr>
              <a:defRPr/>
            </a:lvl1pPr>
          </a:lstStyle>
          <a:p>
            <a:pPr>
              <a:defRPr/>
            </a:pPr>
            <a:r>
              <a:rPr lang="en-GB" altLang="ja-JP"/>
              <a:t>slide </a:t>
            </a:r>
            <a:fld id="{8845204D-7495-4B40-9A1C-D381D6599778}" type="slidenum">
              <a:rPr lang="en-GB" altLang="ja-JP"/>
              <a:pPr>
                <a:defRPr/>
              </a:pPr>
              <a:t>&lt;#&gt;</a:t>
            </a:fld>
            <a:endParaRPr lang="en-GB" altLang="ja-JP"/>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8450" y="950913"/>
            <a:ext cx="8739188" cy="6111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93688" y="1638300"/>
            <a:ext cx="4276725" cy="4772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2813" y="1638300"/>
            <a:ext cx="4276725" cy="4772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fld id="{597DBFE7-D1C4-4BEB-9795-774617FF6F31}" type="datetime1">
              <a:rPr lang="ja-JP" altLang="en-US"/>
              <a:pPr>
                <a:defRPr/>
              </a:pPr>
              <a:t>2011/4/9</a:t>
            </a:fld>
            <a:endParaRPr lang="en-GB" altLang="ja-JP"/>
          </a:p>
        </p:txBody>
      </p:sp>
      <p:sp>
        <p:nvSpPr>
          <p:cNvPr id="6" name="Rectangle 5"/>
          <p:cNvSpPr>
            <a:spLocks noGrp="1" noChangeArrowheads="1"/>
          </p:cNvSpPr>
          <p:nvPr>
            <p:ph type="ftr" sz="quarter" idx="11"/>
          </p:nvPr>
        </p:nvSpPr>
        <p:spPr/>
        <p:txBody>
          <a:bodyPr/>
          <a:lstStyle>
            <a:lvl1pPr>
              <a:defRPr/>
            </a:lvl1pPr>
          </a:lstStyle>
          <a:p>
            <a:pPr>
              <a:defRPr/>
            </a:pPr>
            <a:r>
              <a:rPr lang="en-GB"/>
              <a:t>© GEO Secretariat</a:t>
            </a:r>
          </a:p>
        </p:txBody>
      </p:sp>
      <p:sp>
        <p:nvSpPr>
          <p:cNvPr id="7" name="Rectangle 6"/>
          <p:cNvSpPr>
            <a:spLocks noGrp="1" noChangeArrowheads="1"/>
          </p:cNvSpPr>
          <p:nvPr>
            <p:ph type="sldNum" sz="quarter" idx="12"/>
          </p:nvPr>
        </p:nvSpPr>
        <p:spPr/>
        <p:txBody>
          <a:bodyPr/>
          <a:lstStyle>
            <a:lvl1pPr>
              <a:defRPr/>
            </a:lvl1pPr>
          </a:lstStyle>
          <a:p>
            <a:pPr>
              <a:defRPr/>
            </a:pPr>
            <a:r>
              <a:rPr lang="en-GB" altLang="ja-JP"/>
              <a:t>slide </a:t>
            </a:r>
            <a:fld id="{75DC6482-0232-4DCE-A7FE-53655AD3F7FA}" type="slidenum">
              <a:rPr lang="en-GB" altLang="ja-JP"/>
              <a:pPr>
                <a:defRPr/>
              </a:pPr>
              <a:t>&lt;#&gt;</a:t>
            </a:fld>
            <a:endParaRPr lang="en-GB" altLang="ja-JP"/>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fld id="{310194E9-E925-4B71-B49E-F360D5CEDF7A}" type="slidenum">
              <a:rPr lang="en-GB" altLang="ja-JP"/>
              <a:pPr/>
              <a:t>&lt;#&gt;</a:t>
            </a:fld>
            <a:endParaRPr lang="en-GB" altLang="ja-JP"/>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pPr>
              <a:defRPr/>
            </a:pPr>
            <a:endParaRPr lang="en-GB"/>
          </a:p>
        </p:txBody>
      </p:sp>
      <p:sp>
        <p:nvSpPr>
          <p:cNvPr id="3" name="フッター プレースホルダ 2"/>
          <p:cNvSpPr>
            <a:spLocks noGrp="1"/>
          </p:cNvSpPr>
          <p:nvPr>
            <p:ph type="ftr" sz="quarter" idx="11"/>
          </p:nvPr>
        </p:nvSpPr>
        <p:spPr/>
        <p:txBody>
          <a:bodyPr/>
          <a:lstStyle>
            <a:lvl1pPr>
              <a:defRPr/>
            </a:lvl1pPr>
          </a:lstStyle>
          <a:p>
            <a:pPr>
              <a:defRPr/>
            </a:pPr>
            <a:r>
              <a:rPr lang="en-GB"/>
              <a:t>© GEO Secretariat</a:t>
            </a:r>
          </a:p>
        </p:txBody>
      </p:sp>
      <p:sp>
        <p:nvSpPr>
          <p:cNvPr id="4" name="スライド番号プレースホルダ 3"/>
          <p:cNvSpPr>
            <a:spLocks noGrp="1"/>
          </p:cNvSpPr>
          <p:nvPr>
            <p:ph type="sldNum" sz="quarter" idx="12"/>
          </p:nvPr>
        </p:nvSpPr>
        <p:spPr/>
        <p:txBody>
          <a:bodyPr/>
          <a:lstStyle>
            <a:lvl1pPr>
              <a:defRPr/>
            </a:lvl1pPr>
          </a:lstStyle>
          <a:p>
            <a:pPr>
              <a:defRPr/>
            </a:pPr>
            <a:r>
              <a:rPr lang="en-GB"/>
              <a:t>slide </a:t>
            </a:r>
            <a:fld id="{E18013B4-7937-4DA2-A9B7-3F98481DBB38}" type="slidenum">
              <a:rPr lang="en-GB"/>
              <a:pPr>
                <a:defRPr/>
              </a:pPr>
              <a:t>&lt;#&gt;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E4A70AC-1C3F-4DB1-98A5-2192812D10C7}" type="datetime1">
              <a:rPr lang="ja-JP" altLang="en-US"/>
              <a:pPr>
                <a:defRPr/>
              </a:pPr>
              <a:t>2011/4/9</a:t>
            </a:fld>
            <a:r>
              <a:rPr lang="en-GB" altLang="ja-JP"/>
              <a:t>© GEO Secretariat</a:t>
            </a:r>
          </a:p>
          <a:p>
            <a:pPr>
              <a:defRPr/>
            </a:pPr>
            <a:endParaRPr lang="en-GB" altLang="ja-JP"/>
          </a:p>
        </p:txBody>
      </p:sp>
      <p:sp>
        <p:nvSpPr>
          <p:cNvPr id="5" name="Footer Placeholder 4"/>
          <p:cNvSpPr>
            <a:spLocks noGrp="1"/>
          </p:cNvSpPr>
          <p:nvPr>
            <p:ph type="ftr" sz="quarter" idx="11"/>
          </p:nvPr>
        </p:nvSpPr>
        <p:spPr/>
        <p:txBody>
          <a:bodyPr/>
          <a:lstStyle>
            <a:lvl1pPr>
              <a:defRPr>
                <a:ea typeface="ＭＳ Ｐゴシック" charset="-128"/>
              </a:defRPr>
            </a:lvl1pPr>
          </a:lstStyle>
          <a:p>
            <a:pPr>
              <a:defRPr/>
            </a:pPr>
            <a:endParaRPr lang="en-GB" altLang="ja-JP"/>
          </a:p>
        </p:txBody>
      </p:sp>
      <p:sp>
        <p:nvSpPr>
          <p:cNvPr id="6" name="Slide Number Placeholder 5"/>
          <p:cNvSpPr>
            <a:spLocks noGrp="1"/>
          </p:cNvSpPr>
          <p:nvPr>
            <p:ph type="sldNum" sz="quarter" idx="12"/>
          </p:nvPr>
        </p:nvSpPr>
        <p:spPr/>
        <p:txBody>
          <a:bodyPr/>
          <a:lstStyle>
            <a:lvl1pPr>
              <a:defRPr/>
            </a:lvl1pPr>
          </a:lstStyle>
          <a:p>
            <a:pPr>
              <a:defRPr/>
            </a:pPr>
            <a:r>
              <a:rPr lang="en-GB" altLang="ja-JP"/>
              <a:t>slide </a:t>
            </a:r>
            <a:fld id="{ABA50D06-9C88-4FBB-852E-9FA8ACD3C22F}" type="slidenum">
              <a:rPr lang="en-GB" altLang="ja-JP"/>
              <a:pPr>
                <a:defRPr/>
              </a:pPr>
              <a:t>&lt;#&gt;</a:t>
            </a:fld>
            <a:endParaRPr lang="en-GB" altLang="ja-JP"/>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3688" y="1638300"/>
            <a:ext cx="4276725" cy="4772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2813" y="1638300"/>
            <a:ext cx="4276725" cy="4772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fld id="{86343FB1-426D-4924-B756-866C12202A69}" type="datetime1">
              <a:rPr lang="ja-JP" altLang="en-US"/>
              <a:pPr>
                <a:defRPr/>
              </a:pPr>
              <a:t>2011/4/9</a:t>
            </a:fld>
            <a:endParaRPr lang="en-GB" altLang="ja-JP"/>
          </a:p>
        </p:txBody>
      </p:sp>
      <p:sp>
        <p:nvSpPr>
          <p:cNvPr id="6" name="Rectangle 5"/>
          <p:cNvSpPr>
            <a:spLocks noGrp="1" noChangeArrowheads="1"/>
          </p:cNvSpPr>
          <p:nvPr>
            <p:ph type="ftr" sz="quarter" idx="11"/>
          </p:nvPr>
        </p:nvSpPr>
        <p:spPr/>
        <p:txBody>
          <a:bodyPr/>
          <a:lstStyle>
            <a:lvl1pPr>
              <a:defRPr/>
            </a:lvl1pPr>
          </a:lstStyle>
          <a:p>
            <a:pPr>
              <a:defRPr/>
            </a:pPr>
            <a:r>
              <a:rPr lang="en-GB"/>
              <a:t>© GEO Secretariat</a:t>
            </a:r>
          </a:p>
        </p:txBody>
      </p:sp>
      <p:sp>
        <p:nvSpPr>
          <p:cNvPr id="7" name="Rectangle 6"/>
          <p:cNvSpPr>
            <a:spLocks noGrp="1" noChangeArrowheads="1"/>
          </p:cNvSpPr>
          <p:nvPr>
            <p:ph type="sldNum" sz="quarter" idx="12"/>
          </p:nvPr>
        </p:nvSpPr>
        <p:spPr/>
        <p:txBody>
          <a:bodyPr/>
          <a:lstStyle>
            <a:lvl1pPr>
              <a:defRPr/>
            </a:lvl1pPr>
          </a:lstStyle>
          <a:p>
            <a:pPr>
              <a:defRPr/>
            </a:pPr>
            <a:r>
              <a:rPr lang="en-GB" altLang="ja-JP"/>
              <a:t>slide </a:t>
            </a:r>
            <a:fld id="{CFDAC2DB-39D4-4BBB-9B57-EA8D5FC980DF}" type="slidenum">
              <a:rPr lang="en-GB" altLang="ja-JP"/>
              <a:pPr>
                <a:defRPr/>
              </a:pPr>
              <a:t>&lt;#&gt;</a:t>
            </a:fld>
            <a:endParaRPr lang="en-GB" altLang="ja-JP"/>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fld id="{3232C226-B2B0-4D8A-9D99-E5F97E178D77}" type="datetime1">
              <a:rPr lang="ja-JP" altLang="en-US"/>
              <a:pPr>
                <a:defRPr/>
              </a:pPr>
              <a:t>2011/4/9</a:t>
            </a:fld>
            <a:endParaRPr lang="en-GB" altLang="ja-JP"/>
          </a:p>
        </p:txBody>
      </p:sp>
      <p:sp>
        <p:nvSpPr>
          <p:cNvPr id="8" name="Rectangle 5"/>
          <p:cNvSpPr>
            <a:spLocks noGrp="1" noChangeArrowheads="1"/>
          </p:cNvSpPr>
          <p:nvPr>
            <p:ph type="ftr" sz="quarter" idx="11"/>
          </p:nvPr>
        </p:nvSpPr>
        <p:spPr/>
        <p:txBody>
          <a:bodyPr/>
          <a:lstStyle>
            <a:lvl1pPr>
              <a:defRPr/>
            </a:lvl1pPr>
          </a:lstStyle>
          <a:p>
            <a:pPr>
              <a:defRPr/>
            </a:pPr>
            <a:r>
              <a:rPr lang="en-GB"/>
              <a:t>© GEO Secretariat</a:t>
            </a:r>
          </a:p>
        </p:txBody>
      </p:sp>
      <p:sp>
        <p:nvSpPr>
          <p:cNvPr id="9" name="Rectangle 6"/>
          <p:cNvSpPr>
            <a:spLocks noGrp="1" noChangeArrowheads="1"/>
          </p:cNvSpPr>
          <p:nvPr>
            <p:ph type="sldNum" sz="quarter" idx="12"/>
          </p:nvPr>
        </p:nvSpPr>
        <p:spPr/>
        <p:txBody>
          <a:bodyPr/>
          <a:lstStyle>
            <a:lvl1pPr>
              <a:defRPr/>
            </a:lvl1pPr>
          </a:lstStyle>
          <a:p>
            <a:pPr>
              <a:defRPr/>
            </a:pPr>
            <a:r>
              <a:rPr lang="en-GB" altLang="ja-JP"/>
              <a:t>slide </a:t>
            </a:r>
            <a:fld id="{0DDA2E90-9A4B-4E6A-B727-91ABE0E7320D}" type="slidenum">
              <a:rPr lang="en-GB" altLang="ja-JP"/>
              <a:pPr>
                <a:defRPr/>
              </a:pPr>
              <a:t>&lt;#&gt;</a:t>
            </a:fld>
            <a:endParaRPr lang="en-GB" altLang="ja-JP"/>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43504F59-116A-4FEC-A619-1F08FD8721AB}" type="datetime1">
              <a:rPr lang="ja-JP" altLang="en-US"/>
              <a:pPr>
                <a:defRPr/>
              </a:pPr>
              <a:t>2011/4/9</a:t>
            </a:fld>
            <a:r>
              <a:rPr lang="en-GB" altLang="ja-JP"/>
              <a:t>© GEO Secretariat</a:t>
            </a:r>
          </a:p>
          <a:p>
            <a:pPr>
              <a:defRPr/>
            </a:pPr>
            <a:endParaRPr lang="en-GB" altLang="ja-JP"/>
          </a:p>
        </p:txBody>
      </p:sp>
      <p:sp>
        <p:nvSpPr>
          <p:cNvPr id="4" name="Footer Placeholder 3"/>
          <p:cNvSpPr>
            <a:spLocks noGrp="1"/>
          </p:cNvSpPr>
          <p:nvPr>
            <p:ph type="ftr" sz="quarter" idx="11"/>
          </p:nvPr>
        </p:nvSpPr>
        <p:spPr/>
        <p:txBody>
          <a:bodyPr/>
          <a:lstStyle>
            <a:lvl1pPr>
              <a:defRPr>
                <a:ea typeface="ＭＳ Ｐゴシック" charset="-128"/>
              </a:defRPr>
            </a:lvl1pPr>
          </a:lstStyle>
          <a:p>
            <a:pPr>
              <a:defRPr/>
            </a:pPr>
            <a:endParaRPr lang="en-GB" altLang="ja-JP"/>
          </a:p>
        </p:txBody>
      </p:sp>
      <p:sp>
        <p:nvSpPr>
          <p:cNvPr id="5" name="Slide Number Placeholder 4"/>
          <p:cNvSpPr>
            <a:spLocks noGrp="1"/>
          </p:cNvSpPr>
          <p:nvPr>
            <p:ph type="sldNum" sz="quarter" idx="12"/>
          </p:nvPr>
        </p:nvSpPr>
        <p:spPr/>
        <p:txBody>
          <a:bodyPr/>
          <a:lstStyle>
            <a:lvl1pPr>
              <a:defRPr/>
            </a:lvl1pPr>
          </a:lstStyle>
          <a:p>
            <a:pPr>
              <a:defRPr/>
            </a:pPr>
            <a:r>
              <a:rPr lang="en-GB" altLang="ja-JP"/>
              <a:t>slide </a:t>
            </a:r>
            <a:fld id="{06E4A2B7-976C-4B0B-BACB-BD9E05C786E1}" type="slidenum">
              <a:rPr lang="en-GB" altLang="ja-JP"/>
              <a:pPr>
                <a:defRPr/>
              </a:pPr>
              <a:t>&lt;#&gt;</a:t>
            </a:fld>
            <a:endParaRPr lang="en-GB" altLang="ja-JP"/>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fld id="{7F9476E8-3FB8-4697-90AE-FD7469956058}" type="datetime1">
              <a:rPr lang="ja-JP" altLang="en-US"/>
              <a:pPr>
                <a:defRPr/>
              </a:pPr>
              <a:t>2011/4/9</a:t>
            </a:fld>
            <a:endParaRPr lang="en-GB" altLang="ja-JP"/>
          </a:p>
        </p:txBody>
      </p:sp>
      <p:sp>
        <p:nvSpPr>
          <p:cNvPr id="6" name="Rectangle 5"/>
          <p:cNvSpPr>
            <a:spLocks noGrp="1" noChangeArrowheads="1"/>
          </p:cNvSpPr>
          <p:nvPr>
            <p:ph type="ftr" sz="quarter" idx="11"/>
          </p:nvPr>
        </p:nvSpPr>
        <p:spPr/>
        <p:txBody>
          <a:bodyPr/>
          <a:lstStyle>
            <a:lvl1pPr>
              <a:defRPr/>
            </a:lvl1pPr>
          </a:lstStyle>
          <a:p>
            <a:pPr>
              <a:defRPr/>
            </a:pPr>
            <a:r>
              <a:rPr lang="en-GB"/>
              <a:t>© GEO Secretariat</a:t>
            </a:r>
          </a:p>
        </p:txBody>
      </p:sp>
      <p:sp>
        <p:nvSpPr>
          <p:cNvPr id="7" name="Rectangle 6"/>
          <p:cNvSpPr>
            <a:spLocks noGrp="1" noChangeArrowheads="1"/>
          </p:cNvSpPr>
          <p:nvPr>
            <p:ph type="sldNum" sz="quarter" idx="12"/>
          </p:nvPr>
        </p:nvSpPr>
        <p:spPr/>
        <p:txBody>
          <a:bodyPr/>
          <a:lstStyle>
            <a:lvl1pPr>
              <a:defRPr/>
            </a:lvl1pPr>
          </a:lstStyle>
          <a:p>
            <a:pPr>
              <a:defRPr/>
            </a:pPr>
            <a:r>
              <a:rPr lang="en-GB" altLang="ja-JP"/>
              <a:t>slide </a:t>
            </a:r>
            <a:fld id="{50C4898F-4BD6-4E8B-94DE-EBE8E0C358A5}" type="slidenum">
              <a:rPr lang="en-GB" altLang="ja-JP"/>
              <a:pPr>
                <a:defRPr/>
              </a:pPr>
              <a:t>&lt;#&gt;</a:t>
            </a:fld>
            <a:endParaRPr lang="en-GB" altLang="ja-JP"/>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fld id="{09A1BC85-3509-4F3D-9EA7-33B99874AB2C}" type="datetime1">
              <a:rPr lang="ja-JP" altLang="en-US"/>
              <a:pPr>
                <a:defRPr/>
              </a:pPr>
              <a:t>2011/4/9</a:t>
            </a:fld>
            <a:endParaRPr lang="en-GB" altLang="ja-JP"/>
          </a:p>
        </p:txBody>
      </p:sp>
      <p:sp>
        <p:nvSpPr>
          <p:cNvPr id="6" name="Rectangle 5"/>
          <p:cNvSpPr>
            <a:spLocks noGrp="1" noChangeArrowheads="1"/>
          </p:cNvSpPr>
          <p:nvPr>
            <p:ph type="ftr" sz="quarter" idx="11"/>
          </p:nvPr>
        </p:nvSpPr>
        <p:spPr/>
        <p:txBody>
          <a:bodyPr/>
          <a:lstStyle>
            <a:lvl1pPr>
              <a:defRPr/>
            </a:lvl1pPr>
          </a:lstStyle>
          <a:p>
            <a:pPr>
              <a:defRPr/>
            </a:pPr>
            <a:r>
              <a:rPr lang="en-GB"/>
              <a:t>© GEO Secretariat</a:t>
            </a:r>
          </a:p>
        </p:txBody>
      </p:sp>
      <p:sp>
        <p:nvSpPr>
          <p:cNvPr id="7" name="Rectangle 6"/>
          <p:cNvSpPr>
            <a:spLocks noGrp="1" noChangeArrowheads="1"/>
          </p:cNvSpPr>
          <p:nvPr>
            <p:ph type="sldNum" sz="quarter" idx="12"/>
          </p:nvPr>
        </p:nvSpPr>
        <p:spPr/>
        <p:txBody>
          <a:bodyPr/>
          <a:lstStyle>
            <a:lvl1pPr>
              <a:defRPr/>
            </a:lvl1pPr>
          </a:lstStyle>
          <a:p>
            <a:pPr>
              <a:defRPr/>
            </a:pPr>
            <a:r>
              <a:rPr lang="en-GB" altLang="ja-JP"/>
              <a:t>slide </a:t>
            </a:r>
            <a:fld id="{30BB344C-9974-4422-A80D-2B312209C3D3}" type="slidenum">
              <a:rPr lang="en-GB" altLang="ja-JP"/>
              <a:pPr>
                <a:defRPr/>
              </a:pPr>
              <a:t>&lt;#&gt;</a:t>
            </a:fld>
            <a:endParaRPr lang="en-GB" altLang="ja-JP"/>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fld id="{CDE12FD2-6397-4F21-8658-791DA2DE667A}" type="datetime1">
              <a:rPr lang="ja-JP" altLang="en-US"/>
              <a:pPr>
                <a:defRPr/>
              </a:pPr>
              <a:t>2011/4/9</a:t>
            </a:fld>
            <a:endParaRPr lang="en-GB" altLang="ja-JP"/>
          </a:p>
        </p:txBody>
      </p:sp>
      <p:sp>
        <p:nvSpPr>
          <p:cNvPr id="5" name="Rectangle 5"/>
          <p:cNvSpPr>
            <a:spLocks noGrp="1" noChangeArrowheads="1"/>
          </p:cNvSpPr>
          <p:nvPr>
            <p:ph type="ftr" sz="quarter" idx="11"/>
          </p:nvPr>
        </p:nvSpPr>
        <p:spPr/>
        <p:txBody>
          <a:bodyPr/>
          <a:lstStyle>
            <a:lvl1pPr>
              <a:defRPr/>
            </a:lvl1pPr>
          </a:lstStyle>
          <a:p>
            <a:pPr>
              <a:defRPr/>
            </a:pPr>
            <a:r>
              <a:rPr lang="en-GB"/>
              <a:t>© GEO Secretariat</a:t>
            </a:r>
          </a:p>
        </p:txBody>
      </p:sp>
      <p:sp>
        <p:nvSpPr>
          <p:cNvPr id="6" name="Rectangle 6"/>
          <p:cNvSpPr>
            <a:spLocks noGrp="1" noChangeArrowheads="1"/>
          </p:cNvSpPr>
          <p:nvPr>
            <p:ph type="sldNum" sz="quarter" idx="12"/>
          </p:nvPr>
        </p:nvSpPr>
        <p:spPr/>
        <p:txBody>
          <a:bodyPr/>
          <a:lstStyle>
            <a:lvl1pPr>
              <a:defRPr/>
            </a:lvl1pPr>
          </a:lstStyle>
          <a:p>
            <a:pPr>
              <a:defRPr/>
            </a:pPr>
            <a:r>
              <a:rPr lang="en-GB" altLang="ja-JP"/>
              <a:t>slide </a:t>
            </a:r>
            <a:fld id="{72DB73F8-BEF5-4190-B076-6B8770A9AB2E}" type="slidenum">
              <a:rPr lang="en-GB" altLang="ja-JP"/>
              <a:pPr>
                <a:defRPr/>
              </a:pPr>
              <a:t>&lt;#&gt;</a:t>
            </a:fld>
            <a:endParaRPr lang="en-GB" altLang="ja-JP"/>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1650" y="950913"/>
            <a:ext cx="2185988" cy="54594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3688" y="950913"/>
            <a:ext cx="6405562" cy="54594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fld id="{4A655FF7-69DB-4B5C-ABB6-564CCCFC526E}" type="datetime1">
              <a:rPr lang="ja-JP" altLang="en-US"/>
              <a:pPr>
                <a:defRPr/>
              </a:pPr>
              <a:t>2011/4/9</a:t>
            </a:fld>
            <a:endParaRPr lang="en-GB" altLang="ja-JP"/>
          </a:p>
        </p:txBody>
      </p:sp>
      <p:sp>
        <p:nvSpPr>
          <p:cNvPr id="5" name="Rectangle 5"/>
          <p:cNvSpPr>
            <a:spLocks noGrp="1" noChangeArrowheads="1"/>
          </p:cNvSpPr>
          <p:nvPr>
            <p:ph type="ftr" sz="quarter" idx="11"/>
          </p:nvPr>
        </p:nvSpPr>
        <p:spPr/>
        <p:txBody>
          <a:bodyPr/>
          <a:lstStyle>
            <a:lvl1pPr>
              <a:defRPr/>
            </a:lvl1pPr>
          </a:lstStyle>
          <a:p>
            <a:pPr>
              <a:defRPr/>
            </a:pPr>
            <a:r>
              <a:rPr lang="en-GB"/>
              <a:t>© GEO Secretariat</a:t>
            </a:r>
          </a:p>
        </p:txBody>
      </p:sp>
      <p:sp>
        <p:nvSpPr>
          <p:cNvPr id="6" name="Rectangle 6"/>
          <p:cNvSpPr>
            <a:spLocks noGrp="1" noChangeArrowheads="1"/>
          </p:cNvSpPr>
          <p:nvPr>
            <p:ph type="sldNum" sz="quarter" idx="12"/>
          </p:nvPr>
        </p:nvSpPr>
        <p:spPr/>
        <p:txBody>
          <a:bodyPr/>
          <a:lstStyle>
            <a:lvl1pPr>
              <a:defRPr/>
            </a:lvl1pPr>
          </a:lstStyle>
          <a:p>
            <a:pPr>
              <a:defRPr/>
            </a:pPr>
            <a:r>
              <a:rPr lang="en-GB" altLang="ja-JP"/>
              <a:t>slide </a:t>
            </a:r>
            <a:fld id="{EA3038CE-4AE1-47FB-9EC3-5E8A3098E52E}" type="slidenum">
              <a:rPr lang="en-GB" altLang="ja-JP"/>
              <a:pPr>
                <a:defRPr/>
              </a:pPr>
              <a:t>&lt;#&gt;</a:t>
            </a:fld>
            <a:endParaRPr lang="en-GB" altLang="ja-JP"/>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98450" y="950913"/>
            <a:ext cx="8739188" cy="6111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ja-JP" smtClean="0"/>
              <a:t>Click to edit Master title style</a:t>
            </a:r>
          </a:p>
        </p:txBody>
      </p:sp>
      <p:sp>
        <p:nvSpPr>
          <p:cNvPr id="2051" name="Rectangle 3"/>
          <p:cNvSpPr>
            <a:spLocks noGrp="1" noChangeArrowheads="1"/>
          </p:cNvSpPr>
          <p:nvPr>
            <p:ph type="body" idx="1"/>
          </p:nvPr>
        </p:nvSpPr>
        <p:spPr bwMode="auto">
          <a:xfrm>
            <a:off x="293688" y="1638300"/>
            <a:ext cx="8705850" cy="47720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ja-JP" smtClean="0"/>
              <a:t>Click to edit Master text styles</a:t>
            </a:r>
          </a:p>
          <a:p>
            <a:pPr lvl="1"/>
            <a:r>
              <a:rPr lang="en-GB" altLang="ja-JP" smtClean="0"/>
              <a:t>Second level</a:t>
            </a:r>
          </a:p>
          <a:p>
            <a:pPr lvl="2"/>
            <a:r>
              <a:rPr lang="en-GB" altLang="ja-JP" smtClean="0"/>
              <a:t>Third level</a:t>
            </a:r>
          </a:p>
          <a:p>
            <a:pPr lvl="3"/>
            <a:r>
              <a:rPr lang="en-GB" altLang="ja-JP" smtClean="0"/>
              <a:t>Fourth level</a:t>
            </a:r>
          </a:p>
          <a:p>
            <a:pPr lvl="4"/>
            <a:r>
              <a:rPr lang="en-GB" altLang="ja-JP" smtClean="0"/>
              <a:t>Fifth level</a:t>
            </a:r>
          </a:p>
        </p:txBody>
      </p:sp>
      <p:sp>
        <p:nvSpPr>
          <p:cNvPr id="180228" name="Rectangle 4"/>
          <p:cNvSpPr>
            <a:spLocks noGrp="1" noChangeArrowheads="1"/>
          </p:cNvSpPr>
          <p:nvPr>
            <p:ph type="dt" sz="half" idx="2"/>
          </p:nvPr>
        </p:nvSpPr>
        <p:spPr bwMode="auto">
          <a:xfrm>
            <a:off x="319088" y="6500813"/>
            <a:ext cx="2233612" cy="215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800" b="0">
                <a:solidFill>
                  <a:schemeClr val="tx1"/>
                </a:solidFill>
                <a:latin typeface="Tahoma" pitchFamily="34" charset="0"/>
                <a:ea typeface="ＭＳ Ｐゴシック" charset="-128"/>
              </a:defRPr>
            </a:lvl1pPr>
          </a:lstStyle>
          <a:p>
            <a:pPr>
              <a:defRPr/>
            </a:pPr>
            <a:fld id="{28EEFD5B-3B0C-499D-A1A5-B270BFB45ACB}" type="datetime1">
              <a:rPr lang="ja-JP" altLang="en-US"/>
              <a:pPr>
                <a:defRPr/>
              </a:pPr>
              <a:t>2011/4/9</a:t>
            </a:fld>
            <a:endParaRPr lang="en-GB" altLang="ja-JP"/>
          </a:p>
        </p:txBody>
      </p:sp>
      <p:sp>
        <p:nvSpPr>
          <p:cNvPr id="180229" name="Rectangle 5"/>
          <p:cNvSpPr>
            <a:spLocks noGrp="1" noChangeArrowheads="1"/>
          </p:cNvSpPr>
          <p:nvPr>
            <p:ph type="ftr" sz="quarter" idx="3"/>
          </p:nvPr>
        </p:nvSpPr>
        <p:spPr bwMode="auto">
          <a:xfrm>
            <a:off x="3065463" y="6500813"/>
            <a:ext cx="3451225" cy="215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800" b="0">
                <a:solidFill>
                  <a:schemeClr val="tx1"/>
                </a:solidFill>
                <a:latin typeface="Tahoma" pitchFamily="34" charset="0"/>
                <a:ea typeface="+mn-ea"/>
              </a:defRPr>
            </a:lvl1pPr>
          </a:lstStyle>
          <a:p>
            <a:pPr>
              <a:defRPr/>
            </a:pPr>
            <a:r>
              <a:rPr lang="en-GB"/>
              <a:t>© GEO Secretariat</a:t>
            </a:r>
          </a:p>
        </p:txBody>
      </p:sp>
      <p:sp>
        <p:nvSpPr>
          <p:cNvPr id="180230" name="Rectangle 6"/>
          <p:cNvSpPr>
            <a:spLocks noGrp="1" noChangeArrowheads="1"/>
          </p:cNvSpPr>
          <p:nvPr>
            <p:ph type="sldNum" sz="quarter" idx="4"/>
          </p:nvPr>
        </p:nvSpPr>
        <p:spPr bwMode="auto">
          <a:xfrm>
            <a:off x="7037388" y="6500813"/>
            <a:ext cx="1905000" cy="215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b="0">
                <a:solidFill>
                  <a:schemeClr val="tx1"/>
                </a:solidFill>
                <a:latin typeface="Tahoma" pitchFamily="34" charset="0"/>
                <a:ea typeface="ＭＳ Ｐゴシック" charset="-128"/>
              </a:defRPr>
            </a:lvl1pPr>
          </a:lstStyle>
          <a:p>
            <a:pPr>
              <a:defRPr/>
            </a:pPr>
            <a:r>
              <a:rPr lang="en-GB" altLang="ja-JP"/>
              <a:t>slide </a:t>
            </a:r>
            <a:fld id="{E90CD9F1-43CB-4953-8A6F-41B9024BEF5F}" type="slidenum">
              <a:rPr lang="en-GB" altLang="ja-JP"/>
              <a:pPr>
                <a:defRPr/>
              </a:pPr>
              <a:t>&lt;#&gt;</a:t>
            </a:fld>
            <a:endParaRPr lang="en-GB" altLang="ja-JP"/>
          </a:p>
        </p:txBody>
      </p:sp>
      <p:pic>
        <p:nvPicPr>
          <p:cNvPr id="2055" name="Picture 8"/>
          <p:cNvPicPr>
            <a:picLocks noChangeAspect="1" noChangeArrowheads="1"/>
          </p:cNvPicPr>
          <p:nvPr userDrawn="1"/>
        </p:nvPicPr>
        <p:blipFill>
          <a:blip r:embed="rId14" cstate="print"/>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 id="2147483981" r:id="rId12"/>
  </p:sldLayoutIdLst>
  <p:transition/>
  <p:hf hdr="0" dt="0"/>
  <p:txStyles>
    <p:titleStyle>
      <a:lvl1pPr algn="ctr" rtl="0" eaLnBrk="0" fontAlgn="base" hangingPunct="0">
        <a:spcBef>
          <a:spcPct val="0"/>
        </a:spcBef>
        <a:spcAft>
          <a:spcPct val="0"/>
        </a:spcAft>
        <a:defRPr sz="3200">
          <a:solidFill>
            <a:schemeClr val="tx2"/>
          </a:solidFill>
          <a:latin typeface="+mj-lt"/>
          <a:ea typeface="+mj-ea"/>
          <a:cs typeface="+mj-cs"/>
        </a:defRPr>
      </a:lvl1pPr>
      <a:lvl2pPr algn="ctr" rtl="0" eaLnBrk="0" fontAlgn="base" hangingPunct="0">
        <a:spcBef>
          <a:spcPct val="0"/>
        </a:spcBef>
        <a:spcAft>
          <a:spcPct val="0"/>
        </a:spcAft>
        <a:defRPr sz="3200">
          <a:solidFill>
            <a:schemeClr val="tx2"/>
          </a:solidFill>
          <a:latin typeface="Tahoma" pitchFamily="34" charset="0"/>
        </a:defRPr>
      </a:lvl2pPr>
      <a:lvl3pPr algn="ctr" rtl="0" eaLnBrk="0" fontAlgn="base" hangingPunct="0">
        <a:spcBef>
          <a:spcPct val="0"/>
        </a:spcBef>
        <a:spcAft>
          <a:spcPct val="0"/>
        </a:spcAft>
        <a:defRPr sz="3200">
          <a:solidFill>
            <a:schemeClr val="tx2"/>
          </a:solidFill>
          <a:latin typeface="Tahoma" pitchFamily="34" charset="0"/>
        </a:defRPr>
      </a:lvl3pPr>
      <a:lvl4pPr algn="ctr" rtl="0" eaLnBrk="0" fontAlgn="base" hangingPunct="0">
        <a:spcBef>
          <a:spcPct val="0"/>
        </a:spcBef>
        <a:spcAft>
          <a:spcPct val="0"/>
        </a:spcAft>
        <a:defRPr sz="3200">
          <a:solidFill>
            <a:schemeClr val="tx2"/>
          </a:solidFill>
          <a:latin typeface="Tahoma" pitchFamily="34" charset="0"/>
        </a:defRPr>
      </a:lvl4pPr>
      <a:lvl5pPr algn="ctr" rtl="0" eaLnBrk="0" fontAlgn="base" hangingPunct="0">
        <a:spcBef>
          <a:spcPct val="0"/>
        </a:spcBef>
        <a:spcAft>
          <a:spcPct val="0"/>
        </a:spcAft>
        <a:defRPr sz="3200">
          <a:solidFill>
            <a:schemeClr val="tx2"/>
          </a:solidFill>
          <a:latin typeface="Tahoma" pitchFamily="34" charset="0"/>
        </a:defRPr>
      </a:lvl5pPr>
      <a:lvl6pPr marL="457200" algn="ctr" rtl="0" fontAlgn="base">
        <a:spcBef>
          <a:spcPct val="0"/>
        </a:spcBef>
        <a:spcAft>
          <a:spcPct val="0"/>
        </a:spcAft>
        <a:defRPr sz="3200">
          <a:solidFill>
            <a:schemeClr val="tx2"/>
          </a:solidFill>
          <a:latin typeface="Tahoma" pitchFamily="34" charset="0"/>
        </a:defRPr>
      </a:lvl6pPr>
      <a:lvl7pPr marL="914400" algn="ctr" rtl="0" fontAlgn="base">
        <a:spcBef>
          <a:spcPct val="0"/>
        </a:spcBef>
        <a:spcAft>
          <a:spcPct val="0"/>
        </a:spcAft>
        <a:defRPr sz="3200">
          <a:solidFill>
            <a:schemeClr val="tx2"/>
          </a:solidFill>
          <a:latin typeface="Tahoma" pitchFamily="34" charset="0"/>
        </a:defRPr>
      </a:lvl7pPr>
      <a:lvl8pPr marL="1371600" algn="ctr" rtl="0" fontAlgn="base">
        <a:spcBef>
          <a:spcPct val="0"/>
        </a:spcBef>
        <a:spcAft>
          <a:spcPct val="0"/>
        </a:spcAft>
        <a:defRPr sz="3200">
          <a:solidFill>
            <a:schemeClr val="tx2"/>
          </a:solidFill>
          <a:latin typeface="Tahoma" pitchFamily="34" charset="0"/>
        </a:defRPr>
      </a:lvl8pPr>
      <a:lvl9pPr marL="1828800" algn="ctr" rtl="0" fontAlgn="base">
        <a:spcBef>
          <a:spcPct val="0"/>
        </a:spcBef>
        <a:spcAft>
          <a:spcPct val="0"/>
        </a:spcAft>
        <a:defRPr sz="3200">
          <a:solidFill>
            <a:schemeClr val="tx2"/>
          </a:solidFill>
          <a:latin typeface="Tahoma" pitchFamily="34"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hyperlink" Target="http://www.cbers.inpe.br/download/img1.jpg" TargetMode="External"/><Relationship Id="rId7" Type="http://schemas.openxmlformats.org/officeDocument/2006/relationships/hyperlink" Target="http://www.cbers.inpe.br/download/img2.jpg" TargetMode="External"/><Relationship Id="rId12"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19.png"/><Relationship Id="rId11" Type="http://schemas.openxmlformats.org/officeDocument/2006/relationships/hyperlink" Target="http://www.cbers.inpe.br/download/img6.jpg" TargetMode="External"/><Relationship Id="rId5" Type="http://schemas.openxmlformats.org/officeDocument/2006/relationships/image" Target="../media/image18.jpeg"/><Relationship Id="rId10" Type="http://schemas.openxmlformats.org/officeDocument/2006/relationships/image" Target="../media/image21.jpeg"/><Relationship Id="rId4" Type="http://schemas.openxmlformats.org/officeDocument/2006/relationships/image" Target="../media/image17.jpeg"/><Relationship Id="rId9" Type="http://schemas.openxmlformats.org/officeDocument/2006/relationships/hyperlink" Target="http://www.cbers.inpe.br/download/img3.jpg"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11.xml"/><Relationship Id="rId1" Type="http://schemas.openxmlformats.org/officeDocument/2006/relationships/themeOverride" Target="../theme/themeOverride1.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5363" name="Rectangle 3"/>
          <p:cNvSpPr>
            <a:spLocks noGrp="1" noChangeArrowheads="1"/>
          </p:cNvSpPr>
          <p:nvPr>
            <p:ph type="ctrTitle"/>
          </p:nvPr>
        </p:nvSpPr>
        <p:spPr>
          <a:xfrm>
            <a:off x="0" y="228600"/>
            <a:ext cx="8915400" cy="5029200"/>
          </a:xfrm>
        </p:spPr>
        <p:txBody>
          <a:bodyPr/>
          <a:lstStyle/>
          <a:p>
            <a:pPr marL="273050" algn="l" eaLnBrk="1" hangingPunct="1"/>
            <a:r>
              <a:rPr lang="en-US" altLang="ja-JP" sz="4400" b="1" dirty="0" smtClean="0">
                <a:latin typeface="Arial" pitchFamily="34" charset="0"/>
                <a:ea typeface="ＭＳ Ｐゴシック" pitchFamily="50" charset="-128"/>
                <a:cs typeface="Arial" pitchFamily="34" charset="0"/>
              </a:rPr>
              <a:t/>
            </a:r>
            <a:br>
              <a:rPr lang="en-US" altLang="ja-JP" sz="4400" b="1" dirty="0" smtClean="0">
                <a:latin typeface="Arial" pitchFamily="34" charset="0"/>
                <a:ea typeface="ＭＳ Ｐゴシック" pitchFamily="50" charset="-128"/>
                <a:cs typeface="Arial" pitchFamily="34" charset="0"/>
              </a:rPr>
            </a:br>
            <a:r>
              <a:rPr lang="en-US" altLang="ja-JP" sz="4400" b="1" dirty="0" smtClean="0">
                <a:latin typeface="Arial" pitchFamily="34" charset="0"/>
                <a:ea typeface="ＭＳ Ｐゴシック" pitchFamily="50" charset="-128"/>
                <a:cs typeface="Arial" pitchFamily="34" charset="0"/>
              </a:rPr>
              <a:t>Building a User Driven GEOSS</a:t>
            </a:r>
            <a:r>
              <a:rPr lang="en-US" altLang="ja-JP" sz="3600" b="1" dirty="0" smtClean="0">
                <a:solidFill>
                  <a:schemeClr val="tx1"/>
                </a:solidFill>
                <a:latin typeface="Arial" pitchFamily="34" charset="0"/>
                <a:ea typeface="ＭＳ Ｐゴシック" pitchFamily="50" charset="-128"/>
                <a:cs typeface="Arial" pitchFamily="34" charset="0"/>
              </a:rPr>
              <a:t/>
            </a:r>
            <a:br>
              <a:rPr lang="en-US" altLang="ja-JP" sz="3600" b="1" dirty="0" smtClean="0">
                <a:solidFill>
                  <a:schemeClr val="tx1"/>
                </a:solidFill>
                <a:latin typeface="Arial" pitchFamily="34" charset="0"/>
                <a:ea typeface="ＭＳ Ｐゴシック" pitchFamily="50" charset="-128"/>
                <a:cs typeface="Arial" pitchFamily="34" charset="0"/>
              </a:rPr>
            </a:br>
            <a:r>
              <a:rPr lang="en-US" altLang="ja-JP" sz="3600" b="1" dirty="0" smtClean="0">
                <a:solidFill>
                  <a:schemeClr val="tx1"/>
                </a:solidFill>
                <a:latin typeface="Arial" pitchFamily="34" charset="0"/>
                <a:ea typeface="ＭＳ Ｐゴシック" pitchFamily="50" charset="-128"/>
                <a:cs typeface="Arial" pitchFamily="34" charset="0"/>
              </a:rPr>
              <a:t/>
            </a:r>
            <a:br>
              <a:rPr lang="en-US" altLang="ja-JP" sz="3600" b="1" dirty="0" smtClean="0">
                <a:solidFill>
                  <a:schemeClr val="tx1"/>
                </a:solidFill>
                <a:latin typeface="Arial" pitchFamily="34" charset="0"/>
                <a:ea typeface="ＭＳ Ｐゴシック" pitchFamily="50" charset="-128"/>
                <a:cs typeface="Arial" pitchFamily="34" charset="0"/>
              </a:rPr>
            </a:br>
            <a:r>
              <a:rPr lang="en-US" altLang="ja-JP" sz="2400" dirty="0" smtClean="0">
                <a:solidFill>
                  <a:srgbClr val="005FAA"/>
                </a:solidFill>
                <a:latin typeface="Arial" pitchFamily="34" charset="0"/>
                <a:ea typeface="ＭＳ Ｐゴシック" pitchFamily="50" charset="-128"/>
                <a:cs typeface="Arial" pitchFamily="34" charset="0"/>
              </a:rPr>
              <a:t>Masami Onoda, GEO Secretariat</a:t>
            </a:r>
            <a:br>
              <a:rPr lang="en-US" altLang="ja-JP" sz="2400" dirty="0" smtClean="0">
                <a:solidFill>
                  <a:srgbClr val="005FAA"/>
                </a:solidFill>
                <a:latin typeface="Arial" pitchFamily="34" charset="0"/>
                <a:ea typeface="ＭＳ Ｐゴシック" pitchFamily="50" charset="-128"/>
                <a:cs typeface="Arial" pitchFamily="34" charset="0"/>
              </a:rPr>
            </a:br>
            <a:r>
              <a:rPr lang="en-US" altLang="ja-JP" sz="2400" dirty="0" smtClean="0">
                <a:solidFill>
                  <a:srgbClr val="005FAA"/>
                </a:solidFill>
                <a:latin typeface="Arial" pitchFamily="34" charset="0"/>
                <a:ea typeface="ＭＳ Ｐゴシック" pitchFamily="50" charset="-128"/>
                <a:cs typeface="Arial" pitchFamily="34" charset="0"/>
              </a:rPr>
              <a:t/>
            </a:r>
            <a:br>
              <a:rPr lang="en-US" altLang="ja-JP" sz="2400" dirty="0" smtClean="0">
                <a:solidFill>
                  <a:srgbClr val="005FAA"/>
                </a:solidFill>
                <a:latin typeface="Arial" pitchFamily="34" charset="0"/>
                <a:ea typeface="ＭＳ Ｐゴシック" pitchFamily="50" charset="-128"/>
                <a:cs typeface="Arial" pitchFamily="34" charset="0"/>
              </a:rPr>
            </a:br>
            <a:r>
              <a:rPr lang="en-US" altLang="ja-JP" sz="2400" dirty="0" smtClean="0">
                <a:solidFill>
                  <a:srgbClr val="005FAA"/>
                </a:solidFill>
                <a:latin typeface="Arial" pitchFamily="34" charset="0"/>
                <a:ea typeface="ＭＳ Ｐゴシック" pitchFamily="50" charset="-128"/>
                <a:cs typeface="Arial" pitchFamily="34" charset="0"/>
              </a:rPr>
              <a:t>Workshop at 34</a:t>
            </a:r>
            <a:r>
              <a:rPr lang="en-US" altLang="ja-JP" sz="2400" baseline="30000" dirty="0" smtClean="0">
                <a:solidFill>
                  <a:srgbClr val="005FAA"/>
                </a:solidFill>
                <a:latin typeface="Arial" pitchFamily="34" charset="0"/>
                <a:ea typeface="ＭＳ Ｐゴシック" pitchFamily="50" charset="-128"/>
                <a:cs typeface="Arial" pitchFamily="34" charset="0"/>
              </a:rPr>
              <a:t>th</a:t>
            </a:r>
            <a:r>
              <a:rPr lang="en-US" altLang="ja-JP" sz="2400" dirty="0" smtClean="0">
                <a:solidFill>
                  <a:srgbClr val="005FAA"/>
                </a:solidFill>
                <a:latin typeface="Arial" pitchFamily="34" charset="0"/>
                <a:ea typeface="ＭＳ Ｐゴシック" pitchFamily="50" charset="-128"/>
                <a:cs typeface="Arial" pitchFamily="34" charset="0"/>
              </a:rPr>
              <a:t> ISRSE, Sydney, Australia</a:t>
            </a:r>
            <a:br>
              <a:rPr lang="en-US" altLang="ja-JP" sz="2400" dirty="0" smtClean="0">
                <a:solidFill>
                  <a:srgbClr val="005FAA"/>
                </a:solidFill>
                <a:latin typeface="Arial" pitchFamily="34" charset="0"/>
                <a:ea typeface="ＭＳ Ｐゴシック" pitchFamily="50" charset="-128"/>
                <a:cs typeface="Arial" pitchFamily="34" charset="0"/>
              </a:rPr>
            </a:br>
            <a:r>
              <a:rPr lang="en-US" altLang="ja-JP" sz="2400" dirty="0" smtClean="0">
                <a:solidFill>
                  <a:srgbClr val="005FAA"/>
                </a:solidFill>
                <a:latin typeface="Arial" pitchFamily="34" charset="0"/>
                <a:ea typeface="ＭＳ Ｐゴシック" pitchFamily="50" charset="-128"/>
                <a:cs typeface="Arial" pitchFamily="34" charset="0"/>
              </a:rPr>
              <a:t>10 April, 2011 </a:t>
            </a:r>
            <a:endParaRPr lang="ja-JP" altLang="en-US" sz="2400" b="1" dirty="0" smtClean="0">
              <a:solidFill>
                <a:srgbClr val="005FAA"/>
              </a:solidFill>
              <a:latin typeface="Arial" pitchFamily="34" charset="0"/>
              <a:ea typeface="ＭＳ Ｐゴシック" pitchFamily="50" charset="-128"/>
              <a:cs typeface="Arial" pitchFamily="34" charset="0"/>
            </a:endParaRPr>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5"/>
          <p:cNvSpPr>
            <a:spLocks noGrp="1"/>
          </p:cNvSpPr>
          <p:nvPr>
            <p:ph type="sldNum" sz="quarter" idx="10"/>
          </p:nvPr>
        </p:nvSpPr>
        <p:spPr>
          <a:xfrm>
            <a:off x="8534400" y="6553200"/>
            <a:ext cx="533400" cy="228600"/>
          </a:xfrm>
          <a:noFill/>
        </p:spPr>
        <p:txBody>
          <a:bodyPr/>
          <a:lstStyle/>
          <a:p>
            <a:fld id="{1D312A79-9415-49D8-ACB4-D855309D7491}" type="slidenum">
              <a:rPr lang="en-GB" sz="1000"/>
              <a:pPr/>
              <a:t>10</a:t>
            </a:fld>
            <a:endParaRPr lang="en-GB" sz="1000"/>
          </a:p>
        </p:txBody>
      </p:sp>
      <p:pic>
        <p:nvPicPr>
          <p:cNvPr id="37891" name="Picture 2" descr="Pieter Bruegel the Elder. The Tower of Babel."/>
          <p:cNvPicPr>
            <a:picLocks noChangeAspect="1" noChangeArrowheads="1"/>
          </p:cNvPicPr>
          <p:nvPr/>
        </p:nvPicPr>
        <p:blipFill>
          <a:blip r:embed="rId3" cstate="print"/>
          <a:srcRect/>
          <a:stretch>
            <a:fillRect/>
          </a:stretch>
        </p:blipFill>
        <p:spPr bwMode="auto">
          <a:xfrm>
            <a:off x="5057775" y="1600200"/>
            <a:ext cx="4086225" cy="4800600"/>
          </a:xfrm>
          <a:prstGeom prst="rect">
            <a:avLst/>
          </a:prstGeom>
          <a:noFill/>
          <a:ln w="9525">
            <a:noFill/>
            <a:miter lim="800000"/>
            <a:headEnd/>
            <a:tailEnd/>
          </a:ln>
        </p:spPr>
      </p:pic>
      <p:sp>
        <p:nvSpPr>
          <p:cNvPr id="37892" name="Text Box 3"/>
          <p:cNvSpPr txBox="1">
            <a:spLocks noChangeArrowheads="1"/>
          </p:cNvSpPr>
          <p:nvPr/>
        </p:nvSpPr>
        <p:spPr bwMode="auto">
          <a:xfrm>
            <a:off x="0" y="1465263"/>
            <a:ext cx="5105400" cy="1735137"/>
          </a:xfrm>
          <a:prstGeom prst="rect">
            <a:avLst/>
          </a:prstGeom>
          <a:noFill/>
          <a:ln w="9525">
            <a:noFill/>
            <a:miter lim="800000"/>
            <a:headEnd/>
            <a:tailEnd/>
          </a:ln>
        </p:spPr>
        <p:txBody>
          <a:bodyPr>
            <a:spAutoFit/>
          </a:bodyPr>
          <a:lstStyle/>
          <a:p>
            <a:pPr marL="381000" indent="-381000" algn="l">
              <a:lnSpc>
                <a:spcPct val="90000"/>
              </a:lnSpc>
              <a:spcBef>
                <a:spcPct val="20000"/>
              </a:spcBef>
            </a:pPr>
            <a:r>
              <a:rPr lang="en-US" sz="2400">
                <a:solidFill>
                  <a:schemeClr val="tx1"/>
                </a:solidFill>
              </a:rPr>
              <a:t>    There is a Need for a System which Provides Access to all Earth Observation Data in Standard Interoperable Formats</a:t>
            </a:r>
            <a:endParaRPr lang="en-GB" sz="2400" b="0"/>
          </a:p>
        </p:txBody>
      </p:sp>
      <p:sp>
        <p:nvSpPr>
          <p:cNvPr id="37893" name="Rectangle 4"/>
          <p:cNvSpPr>
            <a:spLocks noChangeArrowheads="1"/>
          </p:cNvSpPr>
          <p:nvPr/>
        </p:nvSpPr>
        <p:spPr bwMode="auto">
          <a:xfrm>
            <a:off x="381000" y="760413"/>
            <a:ext cx="8534400" cy="611187"/>
          </a:xfrm>
          <a:prstGeom prst="rect">
            <a:avLst/>
          </a:prstGeom>
          <a:noFill/>
          <a:ln w="9525">
            <a:noFill/>
            <a:miter lim="800000"/>
            <a:headEnd/>
            <a:tailEnd/>
          </a:ln>
        </p:spPr>
        <p:txBody>
          <a:bodyPr anchor="ctr"/>
          <a:lstStyle/>
          <a:p>
            <a:r>
              <a:rPr lang="en-GB" sz="3200">
                <a:solidFill>
                  <a:srgbClr val="008C7D"/>
                </a:solidFill>
              </a:rPr>
              <a:t>Tower of Babel Problem</a:t>
            </a:r>
          </a:p>
        </p:txBody>
      </p:sp>
      <p:sp>
        <p:nvSpPr>
          <p:cNvPr id="37894" name="Rectangle 5"/>
          <p:cNvSpPr>
            <a:spLocks noGrp="1" noChangeArrowheads="1"/>
          </p:cNvSpPr>
          <p:nvPr>
            <p:ph type="body" idx="1"/>
          </p:nvPr>
        </p:nvSpPr>
        <p:spPr>
          <a:xfrm>
            <a:off x="0" y="4114800"/>
            <a:ext cx="5029200" cy="2438400"/>
          </a:xfrm>
          <a:noFill/>
        </p:spPr>
        <p:txBody>
          <a:bodyPr/>
          <a:lstStyle/>
          <a:p>
            <a:pPr marL="381000" indent="-381000" eaLnBrk="1" hangingPunct="1">
              <a:lnSpc>
                <a:spcPct val="90000"/>
              </a:lnSpc>
            </a:pPr>
            <a:r>
              <a:rPr lang="en-US" sz="2000" b="1" smtClean="0">
                <a:latin typeface="Arial" pitchFamily="34" charset="0"/>
              </a:rPr>
              <a:t>Access to all Earth Observation Data</a:t>
            </a:r>
            <a:endParaRPr lang="en-GB" sz="2000" b="1" smtClean="0">
              <a:solidFill>
                <a:schemeClr val="tx2"/>
              </a:solidFill>
              <a:latin typeface="Arial" pitchFamily="34" charset="0"/>
            </a:endParaRPr>
          </a:p>
          <a:p>
            <a:pPr marL="381000" indent="-381000" eaLnBrk="1" hangingPunct="1"/>
            <a:r>
              <a:rPr lang="en-US" sz="2000" b="1" smtClean="0">
                <a:latin typeface="Arial" pitchFamily="34" charset="0"/>
              </a:rPr>
              <a:t>Based on Existing Portals, Systems and Networks</a:t>
            </a:r>
          </a:p>
          <a:p>
            <a:pPr marL="381000" indent="-381000" eaLnBrk="1" hangingPunct="1"/>
            <a:r>
              <a:rPr lang="en-US" sz="2000" b="1" smtClean="0">
                <a:latin typeface="Arial" pitchFamily="34" charset="0"/>
              </a:rPr>
              <a:t>Designed to Increase Quality and Accessibility of Information</a:t>
            </a:r>
          </a:p>
          <a:p>
            <a:pPr marL="381000" indent="-381000" eaLnBrk="1" hangingPunct="1"/>
            <a:r>
              <a:rPr lang="en-US" sz="2000" b="1" smtClean="0">
                <a:latin typeface="Arial" pitchFamily="34" charset="0"/>
              </a:rPr>
              <a:t>Providing Decision Support Tools  </a:t>
            </a:r>
          </a:p>
        </p:txBody>
      </p:sp>
      <p:sp>
        <p:nvSpPr>
          <p:cNvPr id="37895" name="Rectangle 6"/>
          <p:cNvSpPr>
            <a:spLocks noChangeArrowheads="1"/>
          </p:cNvSpPr>
          <p:nvPr/>
        </p:nvSpPr>
        <p:spPr bwMode="auto">
          <a:xfrm>
            <a:off x="209550" y="3429000"/>
            <a:ext cx="4614863" cy="400050"/>
          </a:xfrm>
          <a:prstGeom prst="rect">
            <a:avLst/>
          </a:prstGeom>
          <a:noFill/>
          <a:ln w="9525">
            <a:noFill/>
            <a:miter lim="800000"/>
            <a:headEnd/>
            <a:tailEnd/>
          </a:ln>
        </p:spPr>
        <p:txBody>
          <a:bodyPr wrap="none">
            <a:spAutoFit/>
          </a:bodyPr>
          <a:lstStyle/>
          <a:p>
            <a:r>
              <a:rPr lang="en-US" sz="2000">
                <a:solidFill>
                  <a:srgbClr val="FF6600"/>
                </a:solidFill>
              </a:rPr>
              <a:t>Need for a Portal and Clearinghouse</a:t>
            </a:r>
            <a:endParaRPr lang="en-GB" sz="2000">
              <a:solidFill>
                <a:srgbClr val="FF6600"/>
              </a:solidFill>
            </a:endParaRPr>
          </a:p>
        </p:txBody>
      </p:sp>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257800" y="1981200"/>
            <a:ext cx="3886200" cy="3505200"/>
            <a:chOff x="2736" y="1248"/>
            <a:chExt cx="3024" cy="2880"/>
          </a:xfrm>
        </p:grpSpPr>
        <p:pic>
          <p:nvPicPr>
            <p:cNvPr id="36870" name="Picture 3" descr="earthCables"/>
            <p:cNvPicPr>
              <a:picLocks noChangeAspect="1" noChangeArrowheads="1"/>
            </p:cNvPicPr>
            <p:nvPr/>
          </p:nvPicPr>
          <p:blipFill>
            <a:blip r:embed="rId3" cstate="print"/>
            <a:srcRect/>
            <a:stretch>
              <a:fillRect/>
            </a:stretch>
          </p:blipFill>
          <p:spPr bwMode="auto">
            <a:xfrm>
              <a:off x="2736" y="1380"/>
              <a:ext cx="3024" cy="2520"/>
            </a:xfrm>
            <a:prstGeom prst="rect">
              <a:avLst/>
            </a:prstGeom>
            <a:noFill/>
            <a:ln w="9525">
              <a:noFill/>
              <a:miter lim="800000"/>
              <a:headEnd/>
              <a:tailEnd/>
            </a:ln>
          </p:spPr>
        </p:pic>
        <p:pic>
          <p:nvPicPr>
            <p:cNvPr id="36871" name="Picture 4" descr="Altair horiz flt 7N823753"/>
            <p:cNvPicPr>
              <a:picLocks noChangeAspect="1" noChangeArrowheads="1"/>
            </p:cNvPicPr>
            <p:nvPr/>
          </p:nvPicPr>
          <p:blipFill>
            <a:blip r:embed="rId4" cstate="print"/>
            <a:srcRect/>
            <a:stretch>
              <a:fillRect/>
            </a:stretch>
          </p:blipFill>
          <p:spPr bwMode="auto">
            <a:xfrm>
              <a:off x="3216" y="1392"/>
              <a:ext cx="853" cy="936"/>
            </a:xfrm>
            <a:prstGeom prst="rect">
              <a:avLst/>
            </a:prstGeom>
            <a:noFill/>
            <a:ln w="9525">
              <a:noFill/>
              <a:miter lim="800000"/>
              <a:headEnd/>
              <a:tailEnd/>
            </a:ln>
          </p:spPr>
        </p:pic>
        <p:pic>
          <p:nvPicPr>
            <p:cNvPr id="36872" name="Picture 5" descr="Wallops-Antenna-16M-2"/>
            <p:cNvPicPr>
              <a:picLocks noChangeAspect="1" noChangeArrowheads="1"/>
            </p:cNvPicPr>
            <p:nvPr/>
          </p:nvPicPr>
          <p:blipFill>
            <a:blip r:embed="rId5" cstate="print"/>
            <a:srcRect/>
            <a:stretch>
              <a:fillRect/>
            </a:stretch>
          </p:blipFill>
          <p:spPr bwMode="auto">
            <a:xfrm>
              <a:off x="4992" y="2688"/>
              <a:ext cx="768" cy="768"/>
            </a:xfrm>
            <a:prstGeom prst="rect">
              <a:avLst/>
            </a:prstGeom>
            <a:noFill/>
            <a:ln w="9525">
              <a:noFill/>
              <a:miter lim="800000"/>
              <a:headEnd/>
              <a:tailEnd/>
            </a:ln>
          </p:spPr>
        </p:pic>
        <p:pic>
          <p:nvPicPr>
            <p:cNvPr id="36873" name="Picture 6" descr="dopplerStanding"/>
            <p:cNvPicPr>
              <a:picLocks noChangeAspect="1" noChangeArrowheads="1"/>
            </p:cNvPicPr>
            <p:nvPr/>
          </p:nvPicPr>
          <p:blipFill>
            <a:blip r:embed="rId6" cstate="print"/>
            <a:srcRect/>
            <a:stretch>
              <a:fillRect/>
            </a:stretch>
          </p:blipFill>
          <p:spPr bwMode="auto">
            <a:xfrm>
              <a:off x="4560" y="2911"/>
              <a:ext cx="856" cy="1217"/>
            </a:xfrm>
            <a:prstGeom prst="rect">
              <a:avLst/>
            </a:prstGeom>
            <a:noFill/>
            <a:ln w="9525">
              <a:noFill/>
              <a:miter lim="800000"/>
              <a:headEnd/>
              <a:tailEnd/>
            </a:ln>
          </p:spPr>
        </p:pic>
        <p:pic>
          <p:nvPicPr>
            <p:cNvPr id="36874" name="Picture 7" descr="POES Big Transparentgif"/>
            <p:cNvPicPr>
              <a:picLocks noChangeAspect="1" noChangeArrowheads="1"/>
            </p:cNvPicPr>
            <p:nvPr/>
          </p:nvPicPr>
          <p:blipFill>
            <a:blip r:embed="rId7" cstate="print"/>
            <a:srcRect/>
            <a:stretch>
              <a:fillRect/>
            </a:stretch>
          </p:blipFill>
          <p:spPr bwMode="auto">
            <a:xfrm>
              <a:off x="4080" y="1248"/>
              <a:ext cx="678" cy="350"/>
            </a:xfrm>
            <a:prstGeom prst="rect">
              <a:avLst/>
            </a:prstGeom>
            <a:noFill/>
            <a:ln w="9525">
              <a:noFill/>
              <a:miter lim="800000"/>
              <a:headEnd/>
              <a:tailEnd/>
            </a:ln>
          </p:spPr>
        </p:pic>
        <p:pic>
          <p:nvPicPr>
            <p:cNvPr id="36875" name="Picture 8" descr="dartStanding"/>
            <p:cNvPicPr>
              <a:picLocks noChangeAspect="1" noChangeArrowheads="1"/>
            </p:cNvPicPr>
            <p:nvPr/>
          </p:nvPicPr>
          <p:blipFill>
            <a:blip r:embed="rId8" cstate="print"/>
            <a:srcRect/>
            <a:stretch>
              <a:fillRect/>
            </a:stretch>
          </p:blipFill>
          <p:spPr bwMode="auto">
            <a:xfrm>
              <a:off x="3600" y="3024"/>
              <a:ext cx="852" cy="1006"/>
            </a:xfrm>
            <a:prstGeom prst="rect">
              <a:avLst/>
            </a:prstGeom>
            <a:noFill/>
            <a:ln w="9525">
              <a:noFill/>
              <a:miter lim="800000"/>
              <a:headEnd/>
              <a:tailEnd/>
            </a:ln>
          </p:spPr>
        </p:pic>
        <p:pic>
          <p:nvPicPr>
            <p:cNvPr id="36876" name="Picture 9" descr="argoStanding"/>
            <p:cNvPicPr>
              <a:picLocks noChangeAspect="1" noChangeArrowheads="1"/>
            </p:cNvPicPr>
            <p:nvPr/>
          </p:nvPicPr>
          <p:blipFill>
            <a:blip r:embed="rId9" cstate="print"/>
            <a:srcRect/>
            <a:stretch>
              <a:fillRect/>
            </a:stretch>
          </p:blipFill>
          <p:spPr bwMode="auto">
            <a:xfrm>
              <a:off x="4176" y="2832"/>
              <a:ext cx="676" cy="1194"/>
            </a:xfrm>
            <a:prstGeom prst="rect">
              <a:avLst/>
            </a:prstGeom>
            <a:noFill/>
            <a:ln w="9525">
              <a:noFill/>
              <a:miter lim="800000"/>
              <a:headEnd/>
              <a:tailEnd/>
            </a:ln>
          </p:spPr>
        </p:pic>
        <p:pic>
          <p:nvPicPr>
            <p:cNvPr id="36877" name="Picture 10" descr="outerSpaceWithCommSat noSpace"/>
            <p:cNvPicPr>
              <a:picLocks noChangeAspect="1" noChangeArrowheads="1"/>
            </p:cNvPicPr>
            <p:nvPr/>
          </p:nvPicPr>
          <p:blipFill>
            <a:blip r:embed="rId10" cstate="print"/>
            <a:srcRect/>
            <a:stretch>
              <a:fillRect/>
            </a:stretch>
          </p:blipFill>
          <p:spPr bwMode="auto">
            <a:xfrm>
              <a:off x="4704" y="1296"/>
              <a:ext cx="810" cy="397"/>
            </a:xfrm>
            <a:prstGeom prst="rect">
              <a:avLst/>
            </a:prstGeom>
            <a:noFill/>
            <a:ln w="9525">
              <a:noFill/>
              <a:miter lim="800000"/>
              <a:headEnd/>
              <a:tailEnd/>
            </a:ln>
          </p:spPr>
        </p:pic>
        <p:pic>
          <p:nvPicPr>
            <p:cNvPr id="36878" name="Picture 11" descr="metop-254x193"/>
            <p:cNvPicPr>
              <a:picLocks noChangeAspect="1" noChangeArrowheads="1"/>
            </p:cNvPicPr>
            <p:nvPr/>
          </p:nvPicPr>
          <p:blipFill>
            <a:blip r:embed="rId11" cstate="print"/>
            <a:srcRect/>
            <a:stretch>
              <a:fillRect/>
            </a:stretch>
          </p:blipFill>
          <p:spPr bwMode="auto">
            <a:xfrm>
              <a:off x="5040" y="1680"/>
              <a:ext cx="632" cy="481"/>
            </a:xfrm>
            <a:prstGeom prst="rect">
              <a:avLst/>
            </a:prstGeom>
            <a:noFill/>
            <a:ln w="9525">
              <a:noFill/>
              <a:miter lim="800000"/>
              <a:headEnd/>
              <a:tailEnd/>
            </a:ln>
          </p:spPr>
        </p:pic>
      </p:grpSp>
      <p:sp>
        <p:nvSpPr>
          <p:cNvPr id="36867" name="Rectangle 13"/>
          <p:cNvSpPr>
            <a:spLocks noChangeArrowheads="1"/>
          </p:cNvSpPr>
          <p:nvPr/>
        </p:nvSpPr>
        <p:spPr bwMode="auto">
          <a:xfrm>
            <a:off x="381000" y="914400"/>
            <a:ext cx="8458200" cy="579438"/>
          </a:xfrm>
          <a:prstGeom prst="rect">
            <a:avLst/>
          </a:prstGeom>
          <a:noFill/>
          <a:ln w="9525">
            <a:noFill/>
            <a:miter lim="800000"/>
            <a:headEnd/>
            <a:tailEnd/>
          </a:ln>
        </p:spPr>
        <p:txBody>
          <a:bodyPr>
            <a:spAutoFit/>
          </a:bodyPr>
          <a:lstStyle/>
          <a:p>
            <a:pPr algn="ctr"/>
            <a:r>
              <a:rPr lang="en-US" altLang="ja-JP" sz="3200">
                <a:solidFill>
                  <a:srgbClr val="005FAA"/>
                </a:solidFill>
              </a:rPr>
              <a:t>GEO Data Sharing Principles</a:t>
            </a:r>
            <a:endParaRPr lang="en-GB" altLang="ja-JP" sz="3200">
              <a:solidFill>
                <a:srgbClr val="005FAA"/>
              </a:solidFill>
            </a:endParaRPr>
          </a:p>
        </p:txBody>
      </p:sp>
      <p:sp>
        <p:nvSpPr>
          <p:cNvPr id="99342" name="Text Box 14"/>
          <p:cNvSpPr txBox="1">
            <a:spLocks noChangeArrowheads="1"/>
          </p:cNvSpPr>
          <p:nvPr/>
        </p:nvSpPr>
        <p:spPr bwMode="auto">
          <a:xfrm>
            <a:off x="152400" y="1447800"/>
            <a:ext cx="5181600" cy="4865688"/>
          </a:xfrm>
          <a:prstGeom prst="rect">
            <a:avLst/>
          </a:prstGeom>
          <a:noFill/>
          <a:ln w="9525">
            <a:noFill/>
            <a:miter lim="800000"/>
            <a:headEnd/>
            <a:tailEnd/>
          </a:ln>
        </p:spPr>
        <p:txBody>
          <a:bodyPr>
            <a:spAutoFit/>
          </a:bodyPr>
          <a:lstStyle/>
          <a:p>
            <a:pPr marL="381000" indent="-381000">
              <a:lnSpc>
                <a:spcPct val="90000"/>
              </a:lnSpc>
              <a:spcBef>
                <a:spcPct val="70000"/>
              </a:spcBef>
              <a:buFontTx/>
              <a:buChar char="•"/>
            </a:pPr>
            <a:r>
              <a:rPr lang="en-GB" altLang="ja-JP" sz="2800" b="0">
                <a:solidFill>
                  <a:srgbClr val="000000"/>
                </a:solidFill>
              </a:rPr>
              <a:t>Full and Open Exchange of Data, recognizing Relevant International Instruments and National Policies</a:t>
            </a:r>
          </a:p>
          <a:p>
            <a:pPr marL="381000" indent="-381000">
              <a:lnSpc>
                <a:spcPct val="90000"/>
              </a:lnSpc>
              <a:spcBef>
                <a:spcPct val="70000"/>
              </a:spcBef>
              <a:buFontTx/>
              <a:buChar char="•"/>
            </a:pPr>
            <a:r>
              <a:rPr lang="en-GB" altLang="zh-CN" sz="2800" b="0">
                <a:solidFill>
                  <a:srgbClr val="000000"/>
                </a:solidFill>
                <a:ea typeface="SimSun" pitchFamily="2" charset="-122"/>
              </a:rPr>
              <a:t>Data and Products at Minimum Time delay and Minimum Cost</a:t>
            </a:r>
            <a:endParaRPr lang="en-GB" altLang="ja-JP" sz="2800" b="0">
              <a:solidFill>
                <a:srgbClr val="000000"/>
              </a:solidFill>
            </a:endParaRPr>
          </a:p>
          <a:p>
            <a:pPr marL="381000" indent="-381000">
              <a:lnSpc>
                <a:spcPct val="90000"/>
              </a:lnSpc>
              <a:spcBef>
                <a:spcPct val="70000"/>
              </a:spcBef>
              <a:buFontTx/>
              <a:buChar char="•"/>
            </a:pPr>
            <a:r>
              <a:rPr lang="en-GB" altLang="zh-CN" sz="2800" b="0">
                <a:solidFill>
                  <a:srgbClr val="000000"/>
                </a:solidFill>
                <a:ea typeface="SimSun" pitchFamily="2" charset="-122"/>
              </a:rPr>
              <a:t>Free of Charge or minimal Cost for Research and Education</a:t>
            </a:r>
            <a:endParaRPr lang="en-GB" altLang="ja-JP" sz="2800" b="0">
              <a:solidFill>
                <a:srgbClr val="000000"/>
              </a:solidFill>
            </a:endParaRPr>
          </a:p>
          <a:p>
            <a:pPr marL="381000" indent="-381000">
              <a:lnSpc>
                <a:spcPct val="90000"/>
              </a:lnSpc>
              <a:spcBef>
                <a:spcPct val="20000"/>
              </a:spcBef>
              <a:buFontTx/>
              <a:buChar char="•"/>
            </a:pPr>
            <a:endParaRPr lang="en-GB" altLang="ja-JP" sz="2000" b="0">
              <a:solidFill>
                <a:srgbClr val="000000"/>
              </a:solidFill>
            </a:endParaRPr>
          </a:p>
        </p:txBody>
      </p:sp>
      <p:sp>
        <p:nvSpPr>
          <p:cNvPr id="36869" name="テキスト ボックス 13"/>
          <p:cNvSpPr txBox="1">
            <a:spLocks noChangeArrowheads="1"/>
          </p:cNvSpPr>
          <p:nvPr/>
        </p:nvSpPr>
        <p:spPr bwMode="auto">
          <a:xfrm>
            <a:off x="2667000" y="5715000"/>
            <a:ext cx="4894263" cy="646113"/>
          </a:xfrm>
          <a:prstGeom prst="rect">
            <a:avLst/>
          </a:prstGeom>
          <a:noFill/>
          <a:ln w="9525">
            <a:noFill/>
            <a:miter lim="800000"/>
            <a:headEnd/>
            <a:tailEnd/>
          </a:ln>
        </p:spPr>
        <p:txBody>
          <a:bodyPr wrap="none">
            <a:spAutoFit/>
          </a:bodyPr>
          <a:lstStyle/>
          <a:p>
            <a:pPr algn="ctr">
              <a:buFont typeface="Wingdings" pitchFamily="2" charset="2"/>
              <a:buChar char="à"/>
            </a:pPr>
            <a:r>
              <a:rPr kumimoji="1" lang="en-US" altLang="ja-JP">
                <a:sym typeface="Wingdings" pitchFamily="2" charset="2"/>
              </a:rPr>
              <a:t>GEOSS</a:t>
            </a:r>
            <a:r>
              <a:rPr kumimoji="1" lang="ja-JP" altLang="en-US">
                <a:sym typeface="Wingdings" pitchFamily="2" charset="2"/>
              </a:rPr>
              <a:t> </a:t>
            </a:r>
            <a:r>
              <a:rPr kumimoji="1" lang="en-US" altLang="ja-JP">
                <a:sym typeface="Wingdings" pitchFamily="2" charset="2"/>
              </a:rPr>
              <a:t>Data-CORE</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9342">
                                            <p:txEl>
                                              <p:pRg st="0" end="0"/>
                                            </p:txEl>
                                          </p:spTgt>
                                        </p:tgtEl>
                                        <p:attrNameLst>
                                          <p:attrName>style.visibility</p:attrName>
                                        </p:attrNameLst>
                                      </p:cBhvr>
                                      <p:to>
                                        <p:strVal val="visible"/>
                                      </p:to>
                                    </p:set>
                                    <p:animEffect transition="in" filter="fade">
                                      <p:cBhvr>
                                        <p:cTn id="7" dur="1000"/>
                                        <p:tgtEl>
                                          <p:spTgt spid="993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9342">
                                            <p:txEl>
                                              <p:pRg st="1" end="1"/>
                                            </p:txEl>
                                          </p:spTgt>
                                        </p:tgtEl>
                                        <p:attrNameLst>
                                          <p:attrName>style.visibility</p:attrName>
                                        </p:attrNameLst>
                                      </p:cBhvr>
                                      <p:to>
                                        <p:strVal val="visible"/>
                                      </p:to>
                                    </p:set>
                                    <p:animEffect transition="in" filter="fade">
                                      <p:cBhvr>
                                        <p:cTn id="12" dur="1000"/>
                                        <p:tgtEl>
                                          <p:spTgt spid="9934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9342">
                                            <p:txEl>
                                              <p:pRg st="2" end="2"/>
                                            </p:txEl>
                                          </p:spTgt>
                                        </p:tgtEl>
                                        <p:attrNameLst>
                                          <p:attrName>style.visibility</p:attrName>
                                        </p:attrNameLst>
                                      </p:cBhvr>
                                      <p:to>
                                        <p:strVal val="visible"/>
                                      </p:to>
                                    </p:set>
                                    <p:animEffect transition="in" filter="fade">
                                      <p:cBhvr>
                                        <p:cTn id="17" dur="1000"/>
                                        <p:tgtEl>
                                          <p:spTgt spid="9934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cstate="print"/>
          <a:srcRect/>
          <a:stretch>
            <a:fillRect/>
          </a:stretch>
        </p:blipFill>
        <p:spPr bwMode="auto">
          <a:xfrm>
            <a:off x="0" y="1676400"/>
            <a:ext cx="9144000" cy="6572250"/>
          </a:xfrm>
          <a:prstGeom prst="rect">
            <a:avLst/>
          </a:prstGeom>
          <a:noFill/>
          <a:ln w="9525">
            <a:noFill/>
            <a:miter lim="800000"/>
            <a:headEnd/>
            <a:tailEnd/>
          </a:ln>
        </p:spPr>
      </p:pic>
      <p:sp>
        <p:nvSpPr>
          <p:cNvPr id="19459" name="Rectangle 3"/>
          <p:cNvSpPr>
            <a:spLocks noChangeArrowheads="1"/>
          </p:cNvSpPr>
          <p:nvPr/>
        </p:nvSpPr>
        <p:spPr bwMode="auto">
          <a:xfrm>
            <a:off x="0" y="838200"/>
            <a:ext cx="9144000" cy="1108075"/>
          </a:xfrm>
          <a:prstGeom prst="rect">
            <a:avLst/>
          </a:prstGeom>
          <a:noFill/>
          <a:ln w="9525">
            <a:noFill/>
            <a:miter lim="800000"/>
            <a:headEnd/>
            <a:tailEnd/>
          </a:ln>
        </p:spPr>
        <p:txBody>
          <a:bodyPr/>
          <a:lstStyle/>
          <a:p>
            <a:pPr marL="342900" indent="-342900" algn="ctr" eaLnBrk="0" hangingPunct="0">
              <a:spcBef>
                <a:spcPct val="20000"/>
              </a:spcBef>
              <a:buClr>
                <a:schemeClr val="tx1"/>
              </a:buClr>
              <a:buFont typeface="Wingdings" pitchFamily="2" charset="2"/>
              <a:buNone/>
            </a:pPr>
            <a:r>
              <a:rPr lang="en-ZA" altLang="zh-CN">
                <a:solidFill>
                  <a:srgbClr val="005FAA"/>
                </a:solidFill>
                <a:latin typeface="Tahoma" pitchFamily="34" charset="0"/>
                <a:ea typeface="SimSun" pitchFamily="2" charset="-122"/>
                <a:cs typeface="Tahoma" pitchFamily="34" charset="0"/>
              </a:rPr>
              <a:t>GEO Portal</a:t>
            </a:r>
            <a:endParaRPr lang="en-US" altLang="ja-JP">
              <a:solidFill>
                <a:srgbClr val="005FAA"/>
              </a:solidFill>
              <a:latin typeface="Tahoma" pitchFamily="34" charset="0"/>
              <a:ea typeface="SimSun" pitchFamily="2" charset="-122"/>
              <a:cs typeface="Tahoma" pitchFamily="34" charset="0"/>
            </a:endParaRPr>
          </a:p>
        </p:txBody>
      </p:sp>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ChangeArrowheads="1"/>
          </p:cNvSpPr>
          <p:nvPr/>
        </p:nvSpPr>
        <p:spPr bwMode="auto">
          <a:xfrm>
            <a:off x="1076325" y="5362575"/>
            <a:ext cx="8067675" cy="1495425"/>
          </a:xfrm>
          <a:prstGeom prst="rect">
            <a:avLst/>
          </a:prstGeom>
          <a:noFill/>
          <a:ln w="9525">
            <a:noFill/>
            <a:miter lim="800000"/>
            <a:headEnd/>
            <a:tailEnd/>
          </a:ln>
        </p:spPr>
        <p:txBody>
          <a:bodyPr anchor="ctr"/>
          <a:lstStyle/>
          <a:p>
            <a:pPr marL="457200" indent="-457200" algn="r"/>
            <a:r>
              <a:rPr lang="en-US" sz="3400"/>
              <a:t>             </a:t>
            </a:r>
            <a:r>
              <a:rPr lang="en-US" sz="3200">
                <a:solidFill>
                  <a:srgbClr val="000000"/>
                </a:solidFill>
                <a:ea typeface="SimSun" pitchFamily="2" charset="-122"/>
                <a:cs typeface="Tahoma" pitchFamily="34" charset="0"/>
              </a:rPr>
              <a:t>… to answer Society’s need for informed decision making</a:t>
            </a:r>
          </a:p>
        </p:txBody>
      </p:sp>
      <p:sp>
        <p:nvSpPr>
          <p:cNvPr id="24579" name="Rectangle 2"/>
          <p:cNvSpPr>
            <a:spLocks noGrp="1" noChangeArrowheads="1"/>
          </p:cNvSpPr>
          <p:nvPr>
            <p:ph type="body" idx="1"/>
          </p:nvPr>
        </p:nvSpPr>
        <p:spPr>
          <a:xfrm>
            <a:off x="0" y="2438400"/>
            <a:ext cx="9144000" cy="2895600"/>
          </a:xfrm>
        </p:spPr>
        <p:txBody>
          <a:bodyPr/>
          <a:lstStyle/>
          <a:p>
            <a:pPr marL="533400" indent="-533400" eaLnBrk="1" hangingPunct="1">
              <a:lnSpc>
                <a:spcPct val="90000"/>
              </a:lnSpc>
              <a:buClr>
                <a:srgbClr val="005FAA"/>
              </a:buClr>
              <a:buFont typeface="Wingdings" pitchFamily="2" charset="2"/>
              <a:buChar char="Ø"/>
            </a:pPr>
            <a:r>
              <a:rPr lang="en-US" sz="2800" b="1" smtClean="0">
                <a:solidFill>
                  <a:srgbClr val="005FAA"/>
                </a:solidFill>
                <a:ea typeface="SimSun" pitchFamily="2" charset="-122"/>
                <a:cs typeface="Tahoma" pitchFamily="34" charset="0"/>
              </a:rPr>
              <a:t>Coordinate and Sustain Observation Systems</a:t>
            </a:r>
          </a:p>
          <a:p>
            <a:pPr marL="533400" indent="-533400" eaLnBrk="1" hangingPunct="1">
              <a:lnSpc>
                <a:spcPct val="90000"/>
              </a:lnSpc>
              <a:buClr>
                <a:srgbClr val="005FAA"/>
              </a:buClr>
              <a:buFont typeface="Wingdings" pitchFamily="2" charset="2"/>
              <a:buChar char="Ø"/>
            </a:pPr>
            <a:endParaRPr lang="en-US" sz="2800" b="1" smtClean="0">
              <a:solidFill>
                <a:srgbClr val="005FAA"/>
              </a:solidFill>
              <a:ea typeface="SimSun" pitchFamily="2" charset="-122"/>
              <a:cs typeface="Tahoma" pitchFamily="34" charset="0"/>
            </a:endParaRPr>
          </a:p>
          <a:p>
            <a:pPr marL="533400" indent="-533400" eaLnBrk="1" hangingPunct="1">
              <a:lnSpc>
                <a:spcPct val="90000"/>
              </a:lnSpc>
              <a:buClr>
                <a:srgbClr val="005FAA"/>
              </a:buClr>
              <a:buFont typeface="Wingdings" pitchFamily="2" charset="2"/>
              <a:buChar char="Ø"/>
            </a:pPr>
            <a:r>
              <a:rPr lang="en-US" sz="2800" b="1" smtClean="0">
                <a:solidFill>
                  <a:srgbClr val="005FAA"/>
                </a:solidFill>
                <a:ea typeface="SimSun" pitchFamily="2" charset="-122"/>
                <a:cs typeface="Tahoma" pitchFamily="34" charset="0"/>
              </a:rPr>
              <a:t>Provide Easier &amp; More Open Data Access</a:t>
            </a:r>
          </a:p>
          <a:p>
            <a:pPr marL="533400" indent="-533400" eaLnBrk="1" hangingPunct="1">
              <a:lnSpc>
                <a:spcPct val="90000"/>
              </a:lnSpc>
              <a:buClr>
                <a:srgbClr val="005FAA"/>
              </a:buClr>
              <a:buFont typeface="Wingdings" pitchFamily="2" charset="2"/>
              <a:buChar char="Ø"/>
            </a:pPr>
            <a:endParaRPr lang="en-US" sz="2800" b="1" smtClean="0">
              <a:solidFill>
                <a:srgbClr val="005FAA"/>
              </a:solidFill>
              <a:ea typeface="SimSun" pitchFamily="2" charset="-122"/>
              <a:cs typeface="Tahoma" pitchFamily="34" charset="0"/>
            </a:endParaRPr>
          </a:p>
          <a:p>
            <a:pPr marL="533400" indent="-533400" eaLnBrk="1" hangingPunct="1">
              <a:lnSpc>
                <a:spcPct val="90000"/>
              </a:lnSpc>
              <a:buClr>
                <a:srgbClr val="005FAA"/>
              </a:buClr>
              <a:buFont typeface="Wingdings" pitchFamily="2" charset="2"/>
              <a:buChar char="Ø"/>
            </a:pPr>
            <a:r>
              <a:rPr lang="en-US" sz="2800" b="1" smtClean="0">
                <a:solidFill>
                  <a:srgbClr val="005FAA"/>
                </a:solidFill>
                <a:ea typeface="SimSun" pitchFamily="2" charset="-122"/>
                <a:cs typeface="Tahoma" pitchFamily="34" charset="0"/>
              </a:rPr>
              <a:t>Foster Use through Science, Applications and Capacity Building</a:t>
            </a:r>
          </a:p>
          <a:p>
            <a:pPr marL="533400" indent="-533400" eaLnBrk="1" hangingPunct="1">
              <a:lnSpc>
                <a:spcPct val="90000"/>
              </a:lnSpc>
              <a:buClr>
                <a:schemeClr val="tx1"/>
              </a:buClr>
              <a:buFont typeface="Wingdings" pitchFamily="2" charset="2"/>
              <a:buNone/>
            </a:pPr>
            <a:endParaRPr lang="en-US" sz="2000" b="1" smtClean="0">
              <a:solidFill>
                <a:srgbClr val="005FAA"/>
              </a:solidFill>
              <a:ea typeface="SimSun" pitchFamily="2" charset="-122"/>
              <a:cs typeface="Tahoma" pitchFamily="34" charset="0"/>
            </a:endParaRPr>
          </a:p>
        </p:txBody>
      </p:sp>
      <p:sp>
        <p:nvSpPr>
          <p:cNvPr id="24580" name="Rectangle 4"/>
          <p:cNvSpPr>
            <a:spLocks noChangeArrowheads="1"/>
          </p:cNvSpPr>
          <p:nvPr/>
        </p:nvSpPr>
        <p:spPr bwMode="auto">
          <a:xfrm>
            <a:off x="161925" y="866775"/>
            <a:ext cx="8067675" cy="1495425"/>
          </a:xfrm>
          <a:prstGeom prst="rect">
            <a:avLst/>
          </a:prstGeom>
          <a:noFill/>
          <a:ln w="9525">
            <a:noFill/>
            <a:miter lim="800000"/>
            <a:headEnd/>
            <a:tailEnd/>
          </a:ln>
        </p:spPr>
        <p:txBody>
          <a:bodyPr anchor="ctr"/>
          <a:lstStyle/>
          <a:p>
            <a:pPr marL="457200" indent="-457200"/>
            <a:r>
              <a:rPr lang="en-US" sz="3200">
                <a:solidFill>
                  <a:srgbClr val="000000"/>
                </a:solidFill>
                <a:ea typeface="SimSun" pitchFamily="2" charset="-122"/>
                <a:cs typeface="Tahoma" pitchFamily="34" charset="0"/>
              </a:rPr>
              <a:t>GEOSS - Global Earth Observation System of Systems…</a:t>
            </a:r>
          </a:p>
        </p:txBody>
      </p:sp>
    </p:spTree>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oter Placeholder 4"/>
          <p:cNvSpPr>
            <a:spLocks noGrp="1"/>
          </p:cNvSpPr>
          <p:nvPr>
            <p:ph type="ftr" sz="quarter" idx="4294967295"/>
          </p:nvPr>
        </p:nvSpPr>
        <p:spPr>
          <a:xfrm>
            <a:off x="7037388" y="6500813"/>
            <a:ext cx="1905000" cy="215900"/>
          </a:xfrm>
        </p:spPr>
        <p:txBody>
          <a:bodyPr/>
          <a:lstStyle/>
          <a:p>
            <a:pPr algn="r">
              <a:defRPr/>
            </a:pPr>
            <a:r>
              <a:rPr lang="en-GB" smtClean="0">
                <a:ea typeface="ＭＳ Ｐゴシック" pitchFamily="34" charset="-128"/>
              </a:rPr>
              <a:t>© GEO Secretariat</a:t>
            </a:r>
          </a:p>
        </p:txBody>
      </p:sp>
      <p:graphicFrame>
        <p:nvGraphicFramePr>
          <p:cNvPr id="2016258" name="Group 2"/>
          <p:cNvGraphicFramePr>
            <a:graphicFrameLocks noGrp="1"/>
          </p:cNvGraphicFramePr>
          <p:nvPr/>
        </p:nvGraphicFramePr>
        <p:xfrm>
          <a:off x="3381375" y="2705100"/>
          <a:ext cx="2082165" cy="1447800"/>
        </p:xfrm>
        <a:graphic>
          <a:graphicData uri="http://schemas.openxmlformats.org/drawingml/2006/table">
            <a:tbl>
              <a:tblPr/>
              <a:tblGrid>
                <a:gridCol w="208280"/>
                <a:gridCol w="208280"/>
                <a:gridCol w="209550"/>
                <a:gridCol w="208280"/>
                <a:gridCol w="1247775"/>
              </a:tblGrid>
              <a:tr h="1447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Arial" pitchFamily="34" charset="0"/>
                          <a:cs typeface="Arial" pitchFamily="34" charset="0"/>
                        </a:rPr>
                        <a:t> </a:t>
                      </a:r>
                      <a:endParaRPr kumimoji="0" lang="en-GB" sz="2400" b="0"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Arial" pitchFamily="34" charset="0"/>
                          <a:cs typeface="Arial" pitchFamily="34" charset="0"/>
                        </a:rPr>
                        <a:t> </a:t>
                      </a:r>
                      <a:endParaRPr kumimoji="0" lang="en-GB" sz="2400" b="0"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Arial" pitchFamily="34" charset="0"/>
                          <a:cs typeface="Arial" pitchFamily="34" charset="0"/>
                        </a:rPr>
                        <a:t> </a:t>
                      </a:r>
                      <a:endParaRPr kumimoji="0" lang="en-GB" sz="2400" b="0"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Arial" pitchFamily="34" charset="0"/>
                          <a:cs typeface="Arial" pitchFamily="34" charset="0"/>
                        </a:rPr>
                        <a:t> </a:t>
                      </a:r>
                      <a:endParaRPr kumimoji="0" lang="en-GB" sz="2400" b="0"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Arial" pitchFamily="34" charset="0"/>
                          <a:cs typeface="Arial" pitchFamily="34" charset="0"/>
                          <a:hlinkClick r:id="rId3"/>
                        </a:rPr>
                        <a:t>  </a:t>
                      </a:r>
                      <a:r>
                        <a:rPr kumimoji="0" lang="en-GB" sz="7900" b="0" i="0" u="none" strike="noStrike" cap="none" normalizeH="0" baseline="0" smtClean="0">
                          <a:ln>
                            <a:noFill/>
                          </a:ln>
                          <a:solidFill>
                            <a:schemeClr val="tx1"/>
                          </a:solidFill>
                          <a:effectLst/>
                          <a:latin typeface="Arial" pitchFamily="34" charset="0"/>
                          <a:cs typeface="Arial" pitchFamily="34" charset="0"/>
                        </a:rPr>
                        <a:t> </a:t>
                      </a:r>
                      <a:r>
                        <a:rPr kumimoji="0" lang="en-GB" sz="1000" b="0" i="0" u="none" strike="noStrike" cap="none" normalizeH="0" baseline="0" smtClean="0">
                          <a:ln>
                            <a:noFill/>
                          </a:ln>
                          <a:solidFill>
                            <a:schemeClr val="tx1"/>
                          </a:solidFill>
                          <a:effectLst/>
                          <a:latin typeface="Arial" pitchFamily="34" charset="0"/>
                          <a:cs typeface="Arial" pitchFamily="34" charset="0"/>
                        </a:rPr>
                        <a:t>                                          </a:t>
                      </a:r>
                    </a:p>
                  </a:txBody>
                  <a:tcPr anchor="ctr" horzOverflow="overflow">
                    <a:lnL>
                      <a:noFill/>
                    </a:lnL>
                    <a:lnR>
                      <a:noFill/>
                    </a:lnR>
                    <a:lnT>
                      <a:noFill/>
                    </a:lnT>
                    <a:lnB>
                      <a:noFill/>
                    </a:lnB>
                    <a:lnTlToBr>
                      <a:noFill/>
                    </a:lnTlToBr>
                    <a:lnBlToTr>
                      <a:noFill/>
                    </a:lnBlToTr>
                    <a:noFill/>
                  </a:tcPr>
                </a:tc>
              </a:tr>
            </a:tbl>
          </a:graphicData>
        </a:graphic>
      </p:graphicFrame>
      <p:pic>
        <p:nvPicPr>
          <p:cNvPr id="48137" name="Picture 12" descr="Download">
            <a:hlinkClick r:id="rId3"/>
          </p:cNvPr>
          <p:cNvPicPr>
            <a:picLocks noChangeAspect="1" noChangeArrowheads="1"/>
          </p:cNvPicPr>
          <p:nvPr/>
        </p:nvPicPr>
        <p:blipFill>
          <a:blip r:embed="rId4" cstate="print"/>
          <a:srcRect/>
          <a:stretch>
            <a:fillRect/>
          </a:stretch>
        </p:blipFill>
        <p:spPr bwMode="auto">
          <a:xfrm>
            <a:off x="6213475" y="1662113"/>
            <a:ext cx="2511425" cy="2087562"/>
          </a:xfrm>
          <a:prstGeom prst="rect">
            <a:avLst/>
          </a:prstGeom>
          <a:noFill/>
          <a:ln w="9525">
            <a:noFill/>
            <a:miter lim="800000"/>
            <a:headEnd/>
            <a:tailEnd/>
          </a:ln>
        </p:spPr>
      </p:pic>
      <p:pic>
        <p:nvPicPr>
          <p:cNvPr id="48138" name="Picture 13"/>
          <p:cNvPicPr>
            <a:picLocks noChangeAspect="1" noChangeArrowheads="1"/>
          </p:cNvPicPr>
          <p:nvPr/>
        </p:nvPicPr>
        <p:blipFill>
          <a:blip r:embed="rId5" cstate="print"/>
          <a:srcRect/>
          <a:stretch>
            <a:fillRect/>
          </a:stretch>
        </p:blipFill>
        <p:spPr bwMode="auto">
          <a:xfrm>
            <a:off x="4470400" y="4579938"/>
            <a:ext cx="2705100" cy="2028825"/>
          </a:xfrm>
          <a:prstGeom prst="rect">
            <a:avLst/>
          </a:prstGeom>
          <a:noFill/>
          <a:ln w="9525">
            <a:noFill/>
            <a:miter lim="800000"/>
            <a:headEnd/>
            <a:tailEnd/>
          </a:ln>
        </p:spPr>
      </p:pic>
      <p:pic>
        <p:nvPicPr>
          <p:cNvPr id="48139" name="Picture 14"/>
          <p:cNvPicPr>
            <a:picLocks noChangeAspect="1" noChangeArrowheads="1"/>
          </p:cNvPicPr>
          <p:nvPr/>
        </p:nvPicPr>
        <p:blipFill>
          <a:blip r:embed="rId6" cstate="print"/>
          <a:srcRect/>
          <a:stretch>
            <a:fillRect/>
          </a:stretch>
        </p:blipFill>
        <p:spPr bwMode="auto">
          <a:xfrm>
            <a:off x="2133600" y="3886200"/>
            <a:ext cx="2630488" cy="1971675"/>
          </a:xfrm>
          <a:prstGeom prst="rect">
            <a:avLst/>
          </a:prstGeom>
          <a:noFill/>
          <a:ln w="9525">
            <a:noFill/>
            <a:miter lim="800000"/>
            <a:headEnd/>
            <a:tailEnd/>
          </a:ln>
        </p:spPr>
      </p:pic>
      <p:pic>
        <p:nvPicPr>
          <p:cNvPr id="48140" name="Picture 15" descr="Download">
            <a:hlinkClick r:id="rId7"/>
          </p:cNvPr>
          <p:cNvPicPr>
            <a:picLocks noChangeAspect="1" noChangeArrowheads="1"/>
          </p:cNvPicPr>
          <p:nvPr/>
        </p:nvPicPr>
        <p:blipFill>
          <a:blip r:embed="rId8" cstate="print"/>
          <a:srcRect/>
          <a:stretch>
            <a:fillRect/>
          </a:stretch>
        </p:blipFill>
        <p:spPr bwMode="auto">
          <a:xfrm>
            <a:off x="4751388" y="3084513"/>
            <a:ext cx="2100262" cy="1746250"/>
          </a:xfrm>
          <a:prstGeom prst="rect">
            <a:avLst/>
          </a:prstGeom>
          <a:noFill/>
          <a:ln w="9525">
            <a:noFill/>
            <a:miter lim="800000"/>
            <a:headEnd/>
            <a:tailEnd/>
          </a:ln>
        </p:spPr>
      </p:pic>
      <p:pic>
        <p:nvPicPr>
          <p:cNvPr id="48141" name="Picture 16" descr="Download">
            <a:hlinkClick r:id="rId9"/>
          </p:cNvPr>
          <p:cNvPicPr>
            <a:picLocks noChangeAspect="1" noChangeArrowheads="1"/>
          </p:cNvPicPr>
          <p:nvPr/>
        </p:nvPicPr>
        <p:blipFill>
          <a:blip r:embed="rId10" cstate="print"/>
          <a:srcRect/>
          <a:stretch>
            <a:fillRect/>
          </a:stretch>
        </p:blipFill>
        <p:spPr bwMode="auto">
          <a:xfrm>
            <a:off x="6738938" y="3479800"/>
            <a:ext cx="2147887" cy="1785938"/>
          </a:xfrm>
          <a:prstGeom prst="rect">
            <a:avLst/>
          </a:prstGeom>
          <a:noFill/>
          <a:ln w="9525">
            <a:noFill/>
            <a:miter lim="800000"/>
            <a:headEnd/>
            <a:tailEnd/>
          </a:ln>
        </p:spPr>
      </p:pic>
      <p:pic>
        <p:nvPicPr>
          <p:cNvPr id="48142" name="Picture 17" descr="Download">
            <a:hlinkClick r:id="rId11"/>
          </p:cNvPr>
          <p:cNvPicPr>
            <a:picLocks noChangeAspect="1" noChangeArrowheads="1"/>
          </p:cNvPicPr>
          <p:nvPr/>
        </p:nvPicPr>
        <p:blipFill>
          <a:blip r:embed="rId12" cstate="print"/>
          <a:srcRect/>
          <a:stretch>
            <a:fillRect/>
          </a:stretch>
        </p:blipFill>
        <p:spPr bwMode="auto">
          <a:xfrm>
            <a:off x="1763713" y="4768850"/>
            <a:ext cx="2112962" cy="1755775"/>
          </a:xfrm>
          <a:prstGeom prst="rect">
            <a:avLst/>
          </a:prstGeom>
          <a:noFill/>
          <a:ln w="9525">
            <a:noFill/>
            <a:miter lim="800000"/>
            <a:headEnd/>
            <a:tailEnd/>
          </a:ln>
        </p:spPr>
      </p:pic>
      <p:sp>
        <p:nvSpPr>
          <p:cNvPr id="48143" name="Rectangle 18"/>
          <p:cNvSpPr>
            <a:spLocks noGrp="1" noChangeArrowheads="1"/>
          </p:cNvSpPr>
          <p:nvPr>
            <p:ph type="body" idx="1"/>
          </p:nvPr>
        </p:nvSpPr>
        <p:spPr>
          <a:xfrm>
            <a:off x="293688" y="1371600"/>
            <a:ext cx="8705850" cy="4772025"/>
          </a:xfrm>
        </p:spPr>
        <p:txBody>
          <a:bodyPr/>
          <a:lstStyle/>
          <a:p>
            <a:pPr eaLnBrk="1" hangingPunct="1"/>
            <a:r>
              <a:rPr kumimoji="1" lang="en-ZA" altLang="ja-JP" dirty="0" smtClean="0">
                <a:solidFill>
                  <a:srgbClr val="000000"/>
                </a:solidFill>
                <a:latin typeface="Arial" pitchFamily="34" charset="0"/>
                <a:ea typeface="Arial Unicode MS" pitchFamily="50" charset="-128"/>
                <a:cs typeface="Arial Unicode MS" pitchFamily="50" charset="-128"/>
              </a:rPr>
              <a:t>Agriculture and Forestry</a:t>
            </a:r>
          </a:p>
          <a:p>
            <a:pPr eaLnBrk="1" hangingPunct="1"/>
            <a:r>
              <a:rPr kumimoji="1" lang="en-ZA" altLang="ja-JP" dirty="0" smtClean="0">
                <a:solidFill>
                  <a:srgbClr val="000000"/>
                </a:solidFill>
                <a:latin typeface="Arial" pitchFamily="34" charset="0"/>
                <a:ea typeface="Arial Unicode MS" pitchFamily="50" charset="-128"/>
                <a:cs typeface="Arial Unicode MS" pitchFamily="50" charset="-128"/>
              </a:rPr>
              <a:t>Water resources Managers</a:t>
            </a:r>
          </a:p>
          <a:p>
            <a:pPr eaLnBrk="1" hangingPunct="1"/>
            <a:r>
              <a:rPr kumimoji="1" lang="en-ZA" altLang="ja-JP" dirty="0" smtClean="0">
                <a:solidFill>
                  <a:srgbClr val="000000"/>
                </a:solidFill>
                <a:latin typeface="Arial" pitchFamily="34" charset="0"/>
                <a:ea typeface="Arial Unicode MS" pitchFamily="50" charset="-128"/>
                <a:cs typeface="Arial Unicode MS" pitchFamily="50" charset="-128"/>
              </a:rPr>
              <a:t>Public Health Managers</a:t>
            </a:r>
          </a:p>
          <a:p>
            <a:pPr eaLnBrk="1" hangingPunct="1"/>
            <a:r>
              <a:rPr kumimoji="1" lang="en-ZA" altLang="ja-JP" dirty="0" smtClean="0">
                <a:solidFill>
                  <a:srgbClr val="000000"/>
                </a:solidFill>
                <a:latin typeface="Arial" pitchFamily="34" charset="0"/>
                <a:ea typeface="Arial Unicode MS" pitchFamily="50" charset="-128"/>
                <a:cs typeface="Arial Unicode MS" pitchFamily="50" charset="-128"/>
              </a:rPr>
              <a:t>Land Use Planners</a:t>
            </a:r>
          </a:p>
          <a:p>
            <a:pPr eaLnBrk="1" hangingPunct="1"/>
            <a:r>
              <a:rPr kumimoji="1" lang="en-ZA" altLang="ja-JP" dirty="0" smtClean="0">
                <a:solidFill>
                  <a:srgbClr val="000000"/>
                </a:solidFill>
                <a:latin typeface="Arial" pitchFamily="34" charset="0"/>
                <a:ea typeface="Arial Unicode MS" pitchFamily="50" charset="-128"/>
                <a:cs typeface="Arial Unicode MS" pitchFamily="50" charset="-128"/>
              </a:rPr>
              <a:t>Disasters (Floods, Spills) </a:t>
            </a:r>
          </a:p>
          <a:p>
            <a:pPr eaLnBrk="1" hangingPunct="1"/>
            <a:r>
              <a:rPr kumimoji="1" lang="en-ZA" altLang="ja-JP" dirty="0" smtClean="0">
                <a:solidFill>
                  <a:srgbClr val="000000"/>
                </a:solidFill>
                <a:latin typeface="Arial" pitchFamily="34" charset="0"/>
                <a:ea typeface="Arial Unicode MS" pitchFamily="50" charset="-128"/>
                <a:cs typeface="Arial Unicode MS" pitchFamily="50" charset="-128"/>
              </a:rPr>
              <a:t>Geological Mapping </a:t>
            </a:r>
          </a:p>
          <a:p>
            <a:pPr eaLnBrk="1" hangingPunct="1"/>
            <a:r>
              <a:rPr kumimoji="1" lang="en-ZA" altLang="ja-JP" dirty="0" smtClean="0">
                <a:solidFill>
                  <a:srgbClr val="000000"/>
                </a:solidFill>
                <a:latin typeface="Arial" pitchFamily="34" charset="0"/>
                <a:ea typeface="Arial Unicode MS" pitchFamily="50" charset="-128"/>
                <a:cs typeface="Arial Unicode MS" pitchFamily="50" charset="-128"/>
              </a:rPr>
              <a:t>Fisheries</a:t>
            </a:r>
          </a:p>
          <a:p>
            <a:pPr eaLnBrk="1" hangingPunct="1"/>
            <a:endParaRPr kumimoji="1" lang="ja-JP" altLang="en-ZA" dirty="0" smtClean="0">
              <a:solidFill>
                <a:srgbClr val="000000"/>
              </a:solidFill>
              <a:latin typeface="Arial" pitchFamily="34" charset="0"/>
              <a:ea typeface="Arial Unicode MS" pitchFamily="50" charset="-128"/>
              <a:cs typeface="Arial Unicode MS" pitchFamily="50" charset="-128"/>
            </a:endParaRPr>
          </a:p>
        </p:txBody>
      </p:sp>
      <p:sp>
        <p:nvSpPr>
          <p:cNvPr id="48144" name="Rectangle 19"/>
          <p:cNvSpPr>
            <a:spLocks noChangeArrowheads="1"/>
          </p:cNvSpPr>
          <p:nvPr/>
        </p:nvSpPr>
        <p:spPr bwMode="auto">
          <a:xfrm>
            <a:off x="6842125" y="6351588"/>
            <a:ext cx="2233613" cy="304800"/>
          </a:xfrm>
          <a:prstGeom prst="rect">
            <a:avLst/>
          </a:prstGeom>
          <a:noFill/>
          <a:ln w="9525">
            <a:noFill/>
            <a:miter lim="800000"/>
            <a:headEnd/>
            <a:tailEnd/>
          </a:ln>
        </p:spPr>
        <p:txBody>
          <a:bodyPr wrap="none" anchor="ctr">
            <a:spAutoFit/>
          </a:bodyPr>
          <a:lstStyle/>
          <a:p>
            <a:pPr algn="l"/>
            <a:r>
              <a:rPr lang="en-GB" sz="1400" b="0">
                <a:solidFill>
                  <a:srgbClr val="000000"/>
                </a:solidFill>
                <a:latin typeface="Times New Roman" pitchFamily="18" charset="0"/>
              </a:rPr>
              <a:t>Image source CBERS/INPE </a:t>
            </a:r>
          </a:p>
        </p:txBody>
      </p:sp>
      <p:sp>
        <p:nvSpPr>
          <p:cNvPr id="48145" name="Rectangle 20"/>
          <p:cNvSpPr>
            <a:spLocks noChangeArrowheads="1"/>
          </p:cNvSpPr>
          <p:nvPr/>
        </p:nvSpPr>
        <p:spPr bwMode="auto">
          <a:xfrm>
            <a:off x="381000" y="762000"/>
            <a:ext cx="8564563" cy="484187"/>
          </a:xfrm>
          <a:prstGeom prst="rect">
            <a:avLst/>
          </a:prstGeom>
          <a:noFill/>
          <a:ln w="9525">
            <a:noFill/>
            <a:miter lim="800000"/>
            <a:headEnd/>
            <a:tailEnd/>
          </a:ln>
        </p:spPr>
        <p:txBody>
          <a:bodyPr lIns="91429" tIns="45714" rIns="91429" bIns="45714" anchor="ctr"/>
          <a:lstStyle/>
          <a:p>
            <a:pPr>
              <a:lnSpc>
                <a:spcPct val="90000"/>
              </a:lnSpc>
            </a:pPr>
            <a:r>
              <a:rPr lang="en-US" sz="3200">
                <a:solidFill>
                  <a:srgbClr val="005FAA"/>
                </a:solidFill>
                <a:ea typeface="SimSun" pitchFamily="2" charset="-122"/>
                <a:cs typeface="Tahoma" pitchFamily="34" charset="0"/>
              </a:rPr>
              <a:t>Applications and End-users</a:t>
            </a:r>
            <a:r>
              <a:rPr lang="en-US" b="0">
                <a:solidFill>
                  <a:srgbClr val="FF6600"/>
                </a:solidFill>
                <a:ea typeface="SimSun" pitchFamily="2" charset="-122"/>
                <a:cs typeface="Tahoma" pitchFamily="34" charset="0"/>
              </a:rPr>
              <a:t> </a:t>
            </a:r>
          </a:p>
        </p:txBody>
      </p:sp>
    </p:spTree>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z="3600" b="1" kern="1200" dirty="0" smtClean="0">
                <a:latin typeface="Arial" pitchFamily="34" charset="0"/>
                <a:ea typeface="ＭＳ Ｐゴシック" pitchFamily="50" charset="-128"/>
                <a:cs typeface="+mn-cs"/>
              </a:rPr>
              <a:t>Crop Assessment and </a:t>
            </a:r>
            <a:r>
              <a:rPr kumimoji="1" lang="en-US" altLang="ja-JP" sz="3600" b="1" kern="1200" dirty="0" smtClean="0">
                <a:latin typeface="Arial" pitchFamily="34" charset="0"/>
                <a:ea typeface="ＭＳ Ｐゴシック" pitchFamily="50" charset="-128"/>
                <a:cs typeface="+mn-cs"/>
              </a:rPr>
              <a:t>Monitoring</a:t>
            </a:r>
            <a:endParaRPr kumimoji="1" lang="ja-JP" altLang="en-US" sz="3600" b="1" kern="1200" dirty="0" smtClean="0">
              <a:latin typeface="Arial" pitchFamily="34" charset="0"/>
              <a:ea typeface="ＭＳ Ｐゴシック" pitchFamily="50" charset="-128"/>
              <a:cs typeface="+mn-cs"/>
            </a:endParaRPr>
          </a:p>
        </p:txBody>
      </p:sp>
      <p:sp>
        <p:nvSpPr>
          <p:cNvPr id="3" name="コンテンツ プレースホルダ 2"/>
          <p:cNvSpPr>
            <a:spLocks noGrp="1"/>
          </p:cNvSpPr>
          <p:nvPr>
            <p:ph idx="1"/>
          </p:nvPr>
        </p:nvSpPr>
        <p:spPr/>
        <p:txBody>
          <a:bodyPr/>
          <a:lstStyle/>
          <a:p>
            <a:endParaRPr kumimoji="1" lang="ja-JP" altLang="en-US"/>
          </a:p>
        </p:txBody>
      </p:sp>
      <p:sp>
        <p:nvSpPr>
          <p:cNvPr id="4" name="スライド番号プレースホルダ 3"/>
          <p:cNvSpPr>
            <a:spLocks noGrp="1"/>
          </p:cNvSpPr>
          <p:nvPr>
            <p:ph type="sldNum" sz="quarter" idx="10"/>
          </p:nvPr>
        </p:nvSpPr>
        <p:spPr/>
        <p:txBody>
          <a:bodyPr/>
          <a:lstStyle/>
          <a:p>
            <a:fld id="{310194E9-E925-4B71-B49E-F360D5CEDF7A}" type="slidenum">
              <a:rPr lang="en-GB" altLang="ja-JP" smtClean="0"/>
              <a:pPr/>
              <a:t>15</a:t>
            </a:fld>
            <a:endParaRPr lang="en-GB" altLang="ja-JP"/>
          </a:p>
        </p:txBody>
      </p:sp>
      <p:pic>
        <p:nvPicPr>
          <p:cNvPr id="5122" name="Picture 2"/>
          <p:cNvPicPr>
            <a:picLocks noChangeAspect="1" noChangeArrowheads="1"/>
          </p:cNvPicPr>
          <p:nvPr/>
        </p:nvPicPr>
        <p:blipFill>
          <a:blip r:embed="rId2" cstate="print"/>
          <a:srcRect/>
          <a:stretch>
            <a:fillRect/>
          </a:stretch>
        </p:blipFill>
        <p:spPr bwMode="auto">
          <a:xfrm>
            <a:off x="0" y="1676399"/>
            <a:ext cx="9168256" cy="4800601"/>
          </a:xfrm>
          <a:prstGeom prst="rect">
            <a:avLst/>
          </a:prstGeom>
          <a:noFill/>
          <a:ln w="9525">
            <a:noFill/>
            <a:miter lim="800000"/>
            <a:headEnd/>
            <a:tailEnd/>
          </a:ln>
        </p:spPr>
      </p:pic>
    </p:spTree>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298450" y="838200"/>
            <a:ext cx="8739188" cy="611187"/>
          </a:xfrm>
        </p:spPr>
        <p:txBody>
          <a:bodyPr/>
          <a:lstStyle/>
          <a:p>
            <a:r>
              <a:rPr kumimoji="1" lang="en-US" altLang="ja-JP" b="1" dirty="0" smtClean="0">
                <a:latin typeface="Arial" pitchFamily="34" charset="0"/>
                <a:cs typeface="Arial" pitchFamily="34" charset="0"/>
              </a:rPr>
              <a:t>GEO Biodiversity Network</a:t>
            </a:r>
            <a:endParaRPr kumimoji="1" lang="ja-JP" altLang="en-US" b="1" dirty="0">
              <a:latin typeface="Arial" pitchFamily="34" charset="0"/>
              <a:cs typeface="Arial" pitchFamily="34" charset="0"/>
            </a:endParaRPr>
          </a:p>
        </p:txBody>
      </p:sp>
      <p:pic>
        <p:nvPicPr>
          <p:cNvPr id="6146" name="Picture 2"/>
          <p:cNvPicPr>
            <a:picLocks noGrp="1" noChangeAspect="1" noChangeArrowheads="1"/>
          </p:cNvPicPr>
          <p:nvPr>
            <p:ph idx="1"/>
          </p:nvPr>
        </p:nvPicPr>
        <p:blipFill>
          <a:blip r:embed="rId3" cstate="print"/>
          <a:srcRect/>
          <a:stretch>
            <a:fillRect/>
          </a:stretch>
        </p:blipFill>
        <p:spPr bwMode="auto">
          <a:xfrm>
            <a:off x="1393302" y="1524000"/>
            <a:ext cx="6123878" cy="5334000"/>
          </a:xfrm>
          <a:prstGeom prst="rect">
            <a:avLst/>
          </a:prstGeom>
          <a:noFill/>
          <a:ln w="9525">
            <a:noFill/>
            <a:miter lim="800000"/>
            <a:headEnd/>
            <a:tailEnd/>
          </a:ln>
        </p:spPr>
      </p:pic>
      <p:sp>
        <p:nvSpPr>
          <p:cNvPr id="4" name="スライド番号プレースホルダ 3"/>
          <p:cNvSpPr>
            <a:spLocks noGrp="1"/>
          </p:cNvSpPr>
          <p:nvPr>
            <p:ph type="sldNum" sz="quarter" idx="10"/>
          </p:nvPr>
        </p:nvSpPr>
        <p:spPr/>
        <p:txBody>
          <a:bodyPr/>
          <a:lstStyle/>
          <a:p>
            <a:fld id="{310194E9-E925-4B71-B49E-F360D5CEDF7A}" type="slidenum">
              <a:rPr lang="en-GB" altLang="ja-JP" smtClean="0"/>
              <a:pPr/>
              <a:t>16</a:t>
            </a:fld>
            <a:endParaRPr lang="en-GB" altLang="ja-JP"/>
          </a:p>
        </p:txBody>
      </p:sp>
    </p:spTree>
  </p:cSld>
  <p:clrMapOvr>
    <a:overrideClrMapping bg1="lt1" tx1="dk1" bg2="lt2" tx2="dk2" accent1="accent1" accent2="accent2" accent3="accent3" accent4="accent4" accent5="accent5" accent6="accent6" hlink="hlink" folHlink="folHlink"/>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 1"/>
          <p:cNvSpPr>
            <a:spLocks noGrp="1"/>
          </p:cNvSpPr>
          <p:nvPr>
            <p:ph type="ftr" sz="quarter" idx="11"/>
          </p:nvPr>
        </p:nvSpPr>
        <p:spPr/>
        <p:txBody>
          <a:bodyPr/>
          <a:lstStyle/>
          <a:p>
            <a:pPr>
              <a:defRPr/>
            </a:pPr>
            <a:r>
              <a:rPr lang="en-GB" smtClean="0"/>
              <a:t>© GEO Secretariat</a:t>
            </a:r>
            <a:endParaRPr lang="en-GB"/>
          </a:p>
        </p:txBody>
      </p:sp>
      <p:sp>
        <p:nvSpPr>
          <p:cNvPr id="3" name="スライド番号プレースホルダ 2"/>
          <p:cNvSpPr>
            <a:spLocks noGrp="1"/>
          </p:cNvSpPr>
          <p:nvPr>
            <p:ph type="sldNum" sz="quarter" idx="12"/>
          </p:nvPr>
        </p:nvSpPr>
        <p:spPr/>
        <p:txBody>
          <a:bodyPr/>
          <a:lstStyle/>
          <a:p>
            <a:pPr>
              <a:defRPr/>
            </a:pPr>
            <a:r>
              <a:rPr lang="en-GB" smtClean="0"/>
              <a:t>slide </a:t>
            </a:r>
            <a:fld id="{E18013B4-7937-4DA2-A9B7-3F98481DBB38}" type="slidenum">
              <a:rPr lang="en-GB" smtClean="0"/>
              <a:pPr>
                <a:defRPr/>
              </a:pPr>
              <a:t>17</a:t>
            </a:fld>
            <a:endParaRPr lang="en-GB"/>
          </a:p>
        </p:txBody>
      </p:sp>
      <p:sp>
        <p:nvSpPr>
          <p:cNvPr id="4" name="テキスト ボックス 3"/>
          <p:cNvSpPr txBox="1"/>
          <p:nvPr/>
        </p:nvSpPr>
        <p:spPr>
          <a:xfrm>
            <a:off x="609600" y="914400"/>
            <a:ext cx="8058809" cy="646331"/>
          </a:xfrm>
          <a:prstGeom prst="rect">
            <a:avLst/>
          </a:prstGeom>
          <a:noFill/>
        </p:spPr>
        <p:txBody>
          <a:bodyPr wrap="none" rtlCol="0">
            <a:spAutoFit/>
          </a:bodyPr>
          <a:lstStyle/>
          <a:p>
            <a:r>
              <a:rPr kumimoji="1" lang="en-US" altLang="ja-JP" dirty="0" smtClean="0"/>
              <a:t>Carbon and Forest Carbon Tracking</a:t>
            </a:r>
            <a:endParaRPr kumimoji="1" lang="ja-JP" altLang="en-US" dirty="0"/>
          </a:p>
        </p:txBody>
      </p:sp>
      <p:pic>
        <p:nvPicPr>
          <p:cNvPr id="3074" name="Picture 2"/>
          <p:cNvPicPr>
            <a:picLocks noChangeAspect="1" noChangeArrowheads="1"/>
          </p:cNvPicPr>
          <p:nvPr/>
        </p:nvPicPr>
        <p:blipFill>
          <a:blip r:embed="rId2" cstate="print"/>
          <a:srcRect/>
          <a:stretch>
            <a:fillRect/>
          </a:stretch>
        </p:blipFill>
        <p:spPr bwMode="auto">
          <a:xfrm>
            <a:off x="2667000" y="1752600"/>
            <a:ext cx="6134100" cy="3838575"/>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141173" y="1752600"/>
            <a:ext cx="2449627" cy="26670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フッター プレースホルダ 3"/>
          <p:cNvSpPr>
            <a:spLocks noGrp="1"/>
          </p:cNvSpPr>
          <p:nvPr>
            <p:ph type="ftr" sz="quarter" idx="11"/>
          </p:nvPr>
        </p:nvSpPr>
        <p:spPr>
          <a:noFill/>
        </p:spPr>
        <p:txBody>
          <a:bodyPr/>
          <a:lstStyle/>
          <a:p>
            <a:r>
              <a:rPr lang="en-GB" altLang="ja-JP" smtClean="0">
                <a:ea typeface="ＭＳ Ｐゴシック" pitchFamily="50" charset="-128"/>
              </a:rPr>
              <a:t>© GEO Secretariat</a:t>
            </a:r>
          </a:p>
        </p:txBody>
      </p:sp>
      <p:pic>
        <p:nvPicPr>
          <p:cNvPr id="2050" name="Picture 2"/>
          <p:cNvPicPr>
            <a:picLocks noChangeAspect="1" noChangeArrowheads="1"/>
          </p:cNvPicPr>
          <p:nvPr/>
        </p:nvPicPr>
        <p:blipFill>
          <a:blip r:embed="rId2" cstate="print"/>
          <a:srcRect/>
          <a:stretch>
            <a:fillRect/>
          </a:stretch>
        </p:blipFill>
        <p:spPr bwMode="auto">
          <a:xfrm>
            <a:off x="0" y="1069649"/>
            <a:ext cx="7019652" cy="5102551"/>
          </a:xfrm>
          <a:prstGeom prst="rect">
            <a:avLst/>
          </a:prstGeom>
          <a:noFill/>
          <a:ln w="9525">
            <a:noFill/>
            <a:miter lim="800000"/>
            <a:headEnd/>
            <a:tailEnd/>
          </a:ln>
          <a:effectLst/>
        </p:spPr>
      </p:pic>
      <p:pic>
        <p:nvPicPr>
          <p:cNvPr id="2052" name="Picture 4"/>
          <p:cNvPicPr>
            <a:picLocks noChangeAspect="1" noChangeArrowheads="1"/>
          </p:cNvPicPr>
          <p:nvPr/>
        </p:nvPicPr>
        <p:blipFill>
          <a:blip r:embed="rId3" cstate="print"/>
          <a:srcRect/>
          <a:stretch>
            <a:fillRect/>
          </a:stretch>
        </p:blipFill>
        <p:spPr bwMode="auto">
          <a:xfrm>
            <a:off x="6362700" y="1100786"/>
            <a:ext cx="2933700" cy="5757214"/>
          </a:xfrm>
          <a:prstGeom prst="rect">
            <a:avLst/>
          </a:prstGeom>
          <a:noFill/>
          <a:ln w="9525">
            <a:noFill/>
            <a:miter lim="800000"/>
            <a:headEnd/>
            <a:tailEnd/>
          </a:ln>
          <a:effectLst/>
        </p:spPr>
      </p:pic>
    </p:spTree>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Imagen 4"/>
          <p:cNvPicPr>
            <a:picLocks noChangeAspect="1"/>
          </p:cNvPicPr>
          <p:nvPr/>
        </p:nvPicPr>
        <p:blipFill>
          <a:blip r:embed="rId3" cstate="print"/>
          <a:srcRect/>
          <a:stretch>
            <a:fillRect/>
          </a:stretch>
        </p:blipFill>
        <p:spPr bwMode="auto">
          <a:xfrm>
            <a:off x="1219200" y="3897313"/>
            <a:ext cx="2947988" cy="2173287"/>
          </a:xfrm>
          <a:prstGeom prst="rect">
            <a:avLst/>
          </a:prstGeom>
          <a:noFill/>
          <a:ln w="9525">
            <a:noFill/>
            <a:miter lim="800000"/>
            <a:headEnd/>
            <a:tailEnd/>
          </a:ln>
        </p:spPr>
      </p:pic>
      <p:sp>
        <p:nvSpPr>
          <p:cNvPr id="26627" name="CuadroTexto 5"/>
          <p:cNvSpPr txBox="1">
            <a:spLocks noChangeArrowheads="1"/>
          </p:cNvSpPr>
          <p:nvPr/>
        </p:nvSpPr>
        <p:spPr bwMode="auto">
          <a:xfrm>
            <a:off x="1730375" y="6015038"/>
            <a:ext cx="773113" cy="369887"/>
          </a:xfrm>
          <a:prstGeom prst="rect">
            <a:avLst/>
          </a:prstGeom>
          <a:noFill/>
          <a:ln w="9525">
            <a:noFill/>
            <a:miter lim="800000"/>
            <a:headEnd/>
            <a:tailEnd/>
          </a:ln>
        </p:spPr>
        <p:txBody>
          <a:bodyPr wrap="none">
            <a:spAutoFit/>
          </a:bodyPr>
          <a:lstStyle/>
          <a:p>
            <a:pPr defTabSz="457200"/>
            <a:r>
              <a:rPr lang="es-ES_tradnl" altLang="ja-JP" sz="1800"/>
              <a:t>2008</a:t>
            </a:r>
          </a:p>
        </p:txBody>
      </p:sp>
      <p:pic>
        <p:nvPicPr>
          <p:cNvPr id="26628" name="Imagen 6"/>
          <p:cNvPicPr>
            <a:picLocks noChangeAspect="1"/>
          </p:cNvPicPr>
          <p:nvPr/>
        </p:nvPicPr>
        <p:blipFill>
          <a:blip r:embed="rId4" cstate="print"/>
          <a:srcRect/>
          <a:stretch>
            <a:fillRect/>
          </a:stretch>
        </p:blipFill>
        <p:spPr bwMode="auto">
          <a:xfrm>
            <a:off x="5867400" y="3890963"/>
            <a:ext cx="2936875" cy="2170112"/>
          </a:xfrm>
          <a:prstGeom prst="rect">
            <a:avLst/>
          </a:prstGeom>
          <a:noFill/>
          <a:ln w="9525">
            <a:noFill/>
            <a:miter lim="800000"/>
            <a:headEnd/>
            <a:tailEnd/>
          </a:ln>
        </p:spPr>
      </p:pic>
      <p:sp>
        <p:nvSpPr>
          <p:cNvPr id="26629" name="CuadroTexto 7"/>
          <p:cNvSpPr txBox="1">
            <a:spLocks noChangeArrowheads="1"/>
          </p:cNvSpPr>
          <p:nvPr/>
        </p:nvSpPr>
        <p:spPr bwMode="auto">
          <a:xfrm>
            <a:off x="6748463" y="6076950"/>
            <a:ext cx="838200" cy="400050"/>
          </a:xfrm>
          <a:prstGeom prst="rect">
            <a:avLst/>
          </a:prstGeom>
          <a:noFill/>
          <a:ln w="9525">
            <a:noFill/>
            <a:miter lim="800000"/>
            <a:headEnd/>
            <a:tailEnd/>
          </a:ln>
        </p:spPr>
        <p:txBody>
          <a:bodyPr wrap="none">
            <a:spAutoFit/>
          </a:bodyPr>
          <a:lstStyle/>
          <a:p>
            <a:pPr defTabSz="457200"/>
            <a:r>
              <a:rPr lang="es-ES_tradnl" altLang="ja-JP" sz="2000"/>
              <a:t>2009</a:t>
            </a:r>
          </a:p>
        </p:txBody>
      </p:sp>
      <p:pic>
        <p:nvPicPr>
          <p:cNvPr id="26630" name="Imagen 8" descr="JAN-FEB 2008_Q.png"/>
          <p:cNvPicPr>
            <a:picLocks noChangeAspect="1"/>
          </p:cNvPicPr>
          <p:nvPr/>
        </p:nvPicPr>
        <p:blipFill>
          <a:blip r:embed="rId5" cstate="print"/>
          <a:srcRect/>
          <a:stretch>
            <a:fillRect/>
          </a:stretch>
        </p:blipFill>
        <p:spPr bwMode="auto">
          <a:xfrm>
            <a:off x="381000" y="1460500"/>
            <a:ext cx="4083050" cy="2590800"/>
          </a:xfrm>
          <a:prstGeom prst="rect">
            <a:avLst/>
          </a:prstGeom>
          <a:noFill/>
          <a:ln w="9525">
            <a:noFill/>
            <a:miter lim="800000"/>
            <a:headEnd/>
            <a:tailEnd/>
          </a:ln>
        </p:spPr>
      </p:pic>
      <p:pic>
        <p:nvPicPr>
          <p:cNvPr id="26631" name="Imagen 9" descr="JAN-FEB 2009_Q.png"/>
          <p:cNvPicPr>
            <a:picLocks noChangeAspect="1"/>
          </p:cNvPicPr>
          <p:nvPr/>
        </p:nvPicPr>
        <p:blipFill>
          <a:blip r:embed="rId6" cstate="print"/>
          <a:srcRect/>
          <a:stretch>
            <a:fillRect/>
          </a:stretch>
        </p:blipFill>
        <p:spPr bwMode="auto">
          <a:xfrm>
            <a:off x="4876800" y="1433513"/>
            <a:ext cx="4106863" cy="2605087"/>
          </a:xfrm>
          <a:prstGeom prst="rect">
            <a:avLst/>
          </a:prstGeom>
          <a:noFill/>
          <a:ln w="9525">
            <a:noFill/>
            <a:miter lim="800000"/>
            <a:headEnd/>
            <a:tailEnd/>
          </a:ln>
        </p:spPr>
      </p:pic>
      <p:sp>
        <p:nvSpPr>
          <p:cNvPr id="26632" name="Rectángulo 10"/>
          <p:cNvSpPr>
            <a:spLocks noChangeArrowheads="1"/>
          </p:cNvSpPr>
          <p:nvPr/>
        </p:nvSpPr>
        <p:spPr bwMode="auto">
          <a:xfrm>
            <a:off x="5016500" y="1139825"/>
            <a:ext cx="4127500" cy="307975"/>
          </a:xfrm>
          <a:prstGeom prst="rect">
            <a:avLst/>
          </a:prstGeom>
          <a:noFill/>
          <a:ln w="9525">
            <a:noFill/>
            <a:miter lim="800000"/>
            <a:headEnd/>
            <a:tailEnd/>
          </a:ln>
        </p:spPr>
        <p:txBody>
          <a:bodyPr wrap="none">
            <a:spAutoFit/>
          </a:bodyPr>
          <a:lstStyle/>
          <a:p>
            <a:pPr defTabSz="457200"/>
            <a:r>
              <a:rPr lang="es-ES_tradnl" altLang="ja-JP" sz="1400"/>
              <a:t>NASA GLDAS dataset (Noah land surface model) </a:t>
            </a:r>
          </a:p>
        </p:txBody>
      </p:sp>
      <p:sp>
        <p:nvSpPr>
          <p:cNvPr id="26633" name="Rectángulo 11"/>
          <p:cNvSpPr>
            <a:spLocks noChangeArrowheads="1"/>
          </p:cNvSpPr>
          <p:nvPr/>
        </p:nvSpPr>
        <p:spPr bwMode="auto">
          <a:xfrm>
            <a:off x="446088" y="6400800"/>
            <a:ext cx="8358187" cy="461963"/>
          </a:xfrm>
          <a:prstGeom prst="rect">
            <a:avLst/>
          </a:prstGeom>
          <a:noFill/>
          <a:ln w="9525">
            <a:noFill/>
            <a:miter lim="800000"/>
            <a:headEnd/>
            <a:tailEnd/>
          </a:ln>
        </p:spPr>
        <p:txBody>
          <a:bodyPr>
            <a:spAutoFit/>
          </a:bodyPr>
          <a:lstStyle/>
          <a:p>
            <a:pPr algn="ctr" defTabSz="457200"/>
            <a:r>
              <a:rPr lang="es-ES_tradnl" altLang="ja-JP" sz="1200"/>
              <a:t>Recapitulative maps of cumulative Meningitis attack rates at weeks 1 – 39 (Mapping based on weekly highest attack rates by district during the year)</a:t>
            </a:r>
          </a:p>
        </p:txBody>
      </p:sp>
      <p:sp>
        <p:nvSpPr>
          <p:cNvPr id="26634" name="Rectangle 5"/>
          <p:cNvSpPr>
            <a:spLocks noChangeArrowheads="1"/>
          </p:cNvSpPr>
          <p:nvPr/>
        </p:nvSpPr>
        <p:spPr bwMode="auto">
          <a:xfrm>
            <a:off x="762000" y="76200"/>
            <a:ext cx="7848600" cy="1066800"/>
          </a:xfrm>
          <a:prstGeom prst="rect">
            <a:avLst/>
          </a:prstGeom>
          <a:solidFill>
            <a:schemeClr val="bg1"/>
          </a:solidFill>
          <a:ln w="9525">
            <a:noFill/>
            <a:miter lim="800000"/>
            <a:headEnd/>
            <a:tailEnd/>
          </a:ln>
        </p:spPr>
        <p:txBody>
          <a:bodyPr anchor="ctr"/>
          <a:lstStyle/>
          <a:p>
            <a:r>
              <a:rPr lang="en-US" altLang="ja-JP" sz="2800"/>
              <a:t>Meningitis Environmental Risk Information Technologies (MERIT)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3"/>
          <p:cNvSpPr txBox="1">
            <a:spLocks noChangeArrowheads="1"/>
          </p:cNvSpPr>
          <p:nvPr/>
        </p:nvSpPr>
        <p:spPr bwMode="auto">
          <a:xfrm>
            <a:off x="0" y="6216650"/>
            <a:ext cx="5783263" cy="457200"/>
          </a:xfrm>
          <a:prstGeom prst="rect">
            <a:avLst/>
          </a:prstGeom>
          <a:noFill/>
          <a:ln w="9525">
            <a:noFill/>
            <a:miter lim="800000"/>
            <a:headEnd/>
            <a:tailEnd/>
          </a:ln>
        </p:spPr>
        <p:txBody>
          <a:bodyPr>
            <a:spAutoFit/>
          </a:bodyPr>
          <a:lstStyle/>
          <a:p>
            <a:r>
              <a:rPr lang="en-US" altLang="ja-JP" sz="1200">
                <a:solidFill>
                  <a:schemeClr val="bg1"/>
                </a:solidFill>
                <a:latin typeface="TradeGothic"/>
              </a:rPr>
              <a:t>U.S. Department of State, Washington DC</a:t>
            </a:r>
          </a:p>
          <a:p>
            <a:r>
              <a:rPr lang="en-US" altLang="ja-JP" sz="1200" b="0">
                <a:solidFill>
                  <a:schemeClr val="bg1"/>
                </a:solidFill>
                <a:latin typeface="TradeGothic"/>
              </a:rPr>
              <a:t>July 31, 2003</a:t>
            </a:r>
          </a:p>
        </p:txBody>
      </p:sp>
      <p:sp>
        <p:nvSpPr>
          <p:cNvPr id="17412" name="Rectangle 4"/>
          <p:cNvSpPr>
            <a:spLocks noChangeArrowheads="1"/>
          </p:cNvSpPr>
          <p:nvPr/>
        </p:nvSpPr>
        <p:spPr bwMode="auto">
          <a:xfrm>
            <a:off x="0" y="2209800"/>
            <a:ext cx="9144000" cy="1676400"/>
          </a:xfrm>
          <a:prstGeom prst="rect">
            <a:avLst/>
          </a:prstGeom>
          <a:noFill/>
          <a:ln w="9525">
            <a:noFill/>
            <a:miter lim="800000"/>
            <a:headEnd/>
            <a:tailEnd/>
          </a:ln>
        </p:spPr>
        <p:txBody>
          <a:bodyPr/>
          <a:lstStyle/>
          <a:p>
            <a:pPr marL="342900" indent="-342900" algn="ctr" eaLnBrk="0" hangingPunct="0">
              <a:spcBef>
                <a:spcPct val="20000"/>
              </a:spcBef>
              <a:spcAft>
                <a:spcPts val="1200"/>
              </a:spcAft>
            </a:pPr>
            <a:r>
              <a:rPr lang="en-US" altLang="zh-CN" sz="4000" dirty="0" smtClean="0">
                <a:solidFill>
                  <a:srgbClr val="005FAA"/>
                </a:solidFill>
                <a:ea typeface="SimSun" pitchFamily="2" charset="-122"/>
                <a:cs typeface="Tahoma" pitchFamily="34" charset="0"/>
              </a:rPr>
              <a:t>Who are GEOSS Users?</a:t>
            </a:r>
          </a:p>
          <a:p>
            <a:pPr marL="342900" indent="-342900" algn="ctr" eaLnBrk="0" hangingPunct="0">
              <a:spcBef>
                <a:spcPct val="20000"/>
              </a:spcBef>
              <a:spcAft>
                <a:spcPts val="1200"/>
              </a:spcAft>
            </a:pPr>
            <a:r>
              <a:rPr lang="en-US" altLang="zh-CN" sz="4000" dirty="0" smtClean="0">
                <a:solidFill>
                  <a:srgbClr val="005FAA"/>
                </a:solidFill>
                <a:ea typeface="SimSun" pitchFamily="2" charset="-122"/>
                <a:cs typeface="Tahoma" pitchFamily="34" charset="0"/>
              </a:rPr>
              <a:t>Why do we engage them?</a:t>
            </a:r>
          </a:p>
          <a:p>
            <a:pPr marL="342900" indent="-342900" algn="ctr" eaLnBrk="0" hangingPunct="0">
              <a:spcBef>
                <a:spcPct val="20000"/>
              </a:spcBef>
              <a:spcAft>
                <a:spcPts val="1200"/>
              </a:spcAft>
            </a:pPr>
            <a:r>
              <a:rPr lang="en-US" altLang="zh-CN" sz="4000" dirty="0" smtClean="0">
                <a:solidFill>
                  <a:srgbClr val="005FAA"/>
                </a:solidFill>
                <a:ea typeface="SimSun" pitchFamily="2" charset="-122"/>
                <a:cs typeface="Tahoma" pitchFamily="34" charset="0"/>
              </a:rPr>
              <a:t>How do we engage them?</a:t>
            </a:r>
            <a:endParaRPr lang="en-GB" altLang="zh-CN" dirty="0">
              <a:solidFill>
                <a:srgbClr val="000000"/>
              </a:solidFill>
              <a:ea typeface="SimSun" pitchFamily="2" charset="-122"/>
              <a:cs typeface="Tahoma" pitchFamily="34" charset="0"/>
            </a:endParaRPr>
          </a:p>
        </p:txBody>
      </p:sp>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 1"/>
          <p:cNvSpPr>
            <a:spLocks noGrp="1"/>
          </p:cNvSpPr>
          <p:nvPr>
            <p:ph type="ftr" sz="quarter" idx="11"/>
          </p:nvPr>
        </p:nvSpPr>
        <p:spPr/>
        <p:txBody>
          <a:bodyPr/>
          <a:lstStyle/>
          <a:p>
            <a:pPr>
              <a:defRPr/>
            </a:pPr>
            <a:r>
              <a:rPr lang="en-GB" smtClean="0"/>
              <a:t>© GEO Secretariat</a:t>
            </a:r>
            <a:endParaRPr lang="en-GB"/>
          </a:p>
        </p:txBody>
      </p:sp>
      <p:sp>
        <p:nvSpPr>
          <p:cNvPr id="3" name="スライド番号プレースホルダ 2"/>
          <p:cNvSpPr>
            <a:spLocks noGrp="1"/>
          </p:cNvSpPr>
          <p:nvPr>
            <p:ph type="sldNum" sz="quarter" idx="12"/>
          </p:nvPr>
        </p:nvSpPr>
        <p:spPr/>
        <p:txBody>
          <a:bodyPr/>
          <a:lstStyle/>
          <a:p>
            <a:pPr>
              <a:defRPr/>
            </a:pPr>
            <a:r>
              <a:rPr lang="en-GB" smtClean="0"/>
              <a:t>slide </a:t>
            </a:r>
            <a:fld id="{E18013B4-7937-4DA2-A9B7-3F98481DBB38}" type="slidenum">
              <a:rPr lang="en-GB" smtClean="0"/>
              <a:pPr>
                <a:defRPr/>
              </a:pPr>
              <a:t>20</a:t>
            </a:fld>
            <a:endParaRPr lang="en-GB"/>
          </a:p>
        </p:txBody>
      </p:sp>
      <p:pic>
        <p:nvPicPr>
          <p:cNvPr id="7171" name="Picture 3"/>
          <p:cNvPicPr>
            <a:picLocks noChangeAspect="1" noChangeArrowheads="1"/>
          </p:cNvPicPr>
          <p:nvPr/>
        </p:nvPicPr>
        <p:blipFill>
          <a:blip r:embed="rId2" cstate="print"/>
          <a:srcRect/>
          <a:stretch>
            <a:fillRect/>
          </a:stretch>
        </p:blipFill>
        <p:spPr bwMode="auto">
          <a:xfrm>
            <a:off x="613541" y="685800"/>
            <a:ext cx="4792717" cy="5791200"/>
          </a:xfrm>
          <a:prstGeom prst="rect">
            <a:avLst/>
          </a:prstGeom>
          <a:noFill/>
          <a:ln w="9525">
            <a:noFill/>
            <a:miter lim="800000"/>
            <a:headEnd/>
            <a:tailEnd/>
          </a:ln>
        </p:spPr>
      </p:pic>
      <p:sp>
        <p:nvSpPr>
          <p:cNvPr id="6" name="テキスト ボックス 5"/>
          <p:cNvSpPr txBox="1"/>
          <p:nvPr/>
        </p:nvSpPr>
        <p:spPr>
          <a:xfrm>
            <a:off x="5486400" y="1143000"/>
            <a:ext cx="3805850" cy="2062103"/>
          </a:xfrm>
          <a:prstGeom prst="rect">
            <a:avLst/>
          </a:prstGeom>
          <a:noFill/>
        </p:spPr>
        <p:txBody>
          <a:bodyPr wrap="none" rtlCol="0">
            <a:spAutoFit/>
          </a:bodyPr>
          <a:lstStyle/>
          <a:p>
            <a:r>
              <a:rPr kumimoji="1" lang="en-US" altLang="ja-JP" sz="3200" b="0" dirty="0" smtClean="0"/>
              <a:t>Identifying </a:t>
            </a:r>
          </a:p>
          <a:p>
            <a:r>
              <a:rPr kumimoji="1" lang="en-US" altLang="ja-JP" sz="3200" b="0" dirty="0" smtClean="0"/>
              <a:t>Priority </a:t>
            </a:r>
          </a:p>
          <a:p>
            <a:r>
              <a:rPr kumimoji="1" lang="en-US" altLang="ja-JP" sz="3200" b="0" dirty="0" smtClean="0"/>
              <a:t>Earth Observations </a:t>
            </a:r>
          </a:p>
          <a:p>
            <a:r>
              <a:rPr kumimoji="1" lang="en-US" altLang="ja-JP" sz="3200" b="0" dirty="0" smtClean="0"/>
              <a:t>across many SBAs</a:t>
            </a:r>
            <a:endParaRPr kumimoji="1" lang="ja-JP" altLang="en-US" sz="3200" b="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 1"/>
          <p:cNvSpPr>
            <a:spLocks noGrp="1"/>
          </p:cNvSpPr>
          <p:nvPr>
            <p:ph type="ftr" sz="quarter" idx="11"/>
          </p:nvPr>
        </p:nvSpPr>
        <p:spPr/>
        <p:txBody>
          <a:bodyPr/>
          <a:lstStyle/>
          <a:p>
            <a:pPr>
              <a:defRPr/>
            </a:pPr>
            <a:r>
              <a:rPr lang="en-GB" smtClean="0"/>
              <a:t>© GEO Secretariat</a:t>
            </a:r>
            <a:endParaRPr lang="en-GB"/>
          </a:p>
        </p:txBody>
      </p:sp>
      <p:sp>
        <p:nvSpPr>
          <p:cNvPr id="3" name="スライド番号プレースホルダ 2"/>
          <p:cNvSpPr>
            <a:spLocks noGrp="1"/>
          </p:cNvSpPr>
          <p:nvPr>
            <p:ph type="sldNum" sz="quarter" idx="12"/>
          </p:nvPr>
        </p:nvSpPr>
        <p:spPr/>
        <p:txBody>
          <a:bodyPr/>
          <a:lstStyle/>
          <a:p>
            <a:pPr>
              <a:defRPr/>
            </a:pPr>
            <a:r>
              <a:rPr lang="en-GB" smtClean="0"/>
              <a:t>slide </a:t>
            </a:r>
            <a:fld id="{E18013B4-7937-4DA2-A9B7-3F98481DBB38}" type="slidenum">
              <a:rPr lang="en-GB" smtClean="0"/>
              <a:pPr>
                <a:defRPr/>
              </a:pPr>
              <a:t>21</a:t>
            </a:fld>
            <a:endParaRPr lang="en-GB"/>
          </a:p>
        </p:txBody>
      </p:sp>
      <p:pic>
        <p:nvPicPr>
          <p:cNvPr id="8194" name="Picture 2"/>
          <p:cNvPicPr>
            <a:picLocks noChangeAspect="1" noChangeArrowheads="1"/>
          </p:cNvPicPr>
          <p:nvPr/>
        </p:nvPicPr>
        <p:blipFill>
          <a:blip r:embed="rId3" cstate="print"/>
          <a:srcRect/>
          <a:stretch>
            <a:fillRect/>
          </a:stretch>
        </p:blipFill>
        <p:spPr bwMode="auto">
          <a:xfrm>
            <a:off x="228600" y="1809828"/>
            <a:ext cx="5562600" cy="4438572"/>
          </a:xfrm>
          <a:prstGeom prst="rect">
            <a:avLst/>
          </a:prstGeom>
          <a:noFill/>
          <a:ln w="9525">
            <a:noFill/>
            <a:miter lim="800000"/>
            <a:headEnd/>
            <a:tailEnd/>
          </a:ln>
          <a:effectLst/>
        </p:spPr>
      </p:pic>
      <p:sp>
        <p:nvSpPr>
          <p:cNvPr id="5" name="テキスト ボックス 4"/>
          <p:cNvSpPr txBox="1"/>
          <p:nvPr/>
        </p:nvSpPr>
        <p:spPr>
          <a:xfrm>
            <a:off x="1371600" y="762000"/>
            <a:ext cx="6391493" cy="646331"/>
          </a:xfrm>
          <a:prstGeom prst="rect">
            <a:avLst/>
          </a:prstGeom>
          <a:noFill/>
        </p:spPr>
        <p:txBody>
          <a:bodyPr wrap="none" rtlCol="0">
            <a:spAutoFit/>
          </a:bodyPr>
          <a:lstStyle/>
          <a:p>
            <a:r>
              <a:rPr kumimoji="1" lang="en-US" altLang="ja-JP" dirty="0" smtClean="0"/>
              <a:t>User Requirements Registry</a:t>
            </a:r>
            <a:endParaRPr kumimoji="1" lang="ja-JP" altLang="en-US" dirty="0"/>
          </a:p>
        </p:txBody>
      </p:sp>
      <p:sp>
        <p:nvSpPr>
          <p:cNvPr id="6" name="テキスト ボックス 5"/>
          <p:cNvSpPr txBox="1"/>
          <p:nvPr/>
        </p:nvSpPr>
        <p:spPr>
          <a:xfrm>
            <a:off x="5791200" y="2057400"/>
            <a:ext cx="3352800" cy="3785652"/>
          </a:xfrm>
          <a:prstGeom prst="rect">
            <a:avLst/>
          </a:prstGeom>
          <a:noFill/>
        </p:spPr>
        <p:txBody>
          <a:bodyPr wrap="square" rtlCol="0">
            <a:spAutoFit/>
          </a:bodyPr>
          <a:lstStyle/>
          <a:p>
            <a:r>
              <a:rPr lang="en-US" altLang="ja-JP" sz="2400" b="0" dirty="0" smtClean="0"/>
              <a:t>URR is </a:t>
            </a:r>
            <a:r>
              <a:rPr lang="en-US" altLang="ja-JP" sz="2400" b="0" dirty="0" smtClean="0"/>
              <a:t>part of the GEOSS Registries allows users to publish their needs in terms of Earth information, and it enables users and providers to analyze the value chains from Earth observations to end users.</a:t>
            </a:r>
            <a:endParaRPr kumimoji="1" lang="ja-JP" altLang="en-US" sz="2400" b="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3"/>
          <p:cNvSpPr>
            <a:spLocks noGrp="1" noChangeArrowheads="1"/>
          </p:cNvSpPr>
          <p:nvPr>
            <p:ph type="title" idx="4294967295"/>
          </p:nvPr>
        </p:nvSpPr>
        <p:spPr/>
        <p:txBody>
          <a:bodyPr/>
          <a:lstStyle/>
          <a:p>
            <a:pPr>
              <a:defRPr/>
            </a:pPr>
            <a:r>
              <a:rPr lang="en-US" altLang="ja-JP" b="1" kern="1200" dirty="0" smtClean="0">
                <a:solidFill>
                  <a:srgbClr val="005FAA"/>
                </a:solidFill>
                <a:latin typeface="Arial" pitchFamily="34" charset="0"/>
                <a:ea typeface="ＭＳ Ｐゴシック" pitchFamily="50" charset="-128"/>
                <a:cs typeface="+mn-cs"/>
              </a:rPr>
              <a:t>The Concept of “Community of Practice”</a:t>
            </a:r>
          </a:p>
        </p:txBody>
      </p:sp>
      <p:sp>
        <p:nvSpPr>
          <p:cNvPr id="227331" name="Rectangle 7"/>
          <p:cNvSpPr>
            <a:spLocks noChangeArrowheads="1"/>
          </p:cNvSpPr>
          <p:nvPr/>
        </p:nvSpPr>
        <p:spPr bwMode="auto">
          <a:xfrm>
            <a:off x="609600" y="1524000"/>
            <a:ext cx="8091488" cy="1484313"/>
          </a:xfrm>
          <a:prstGeom prst="rect">
            <a:avLst/>
          </a:prstGeom>
          <a:solidFill>
            <a:srgbClr val="FFFF00"/>
          </a:solidFill>
          <a:ln w="19050">
            <a:solidFill>
              <a:schemeClr val="bg1"/>
            </a:solidFill>
            <a:miter lim="800000"/>
            <a:headEnd/>
            <a:tailEnd/>
          </a:ln>
        </p:spPr>
        <p:txBody>
          <a:bodyPr tIns="91440" bIns="91440">
            <a:spAutoFit/>
          </a:bodyPr>
          <a:lstStyle/>
          <a:p>
            <a:pPr marL="114300" algn="ctr" eaLnBrk="0" hangingPunct="0"/>
            <a:r>
              <a:rPr lang="en-US" altLang="ja-JP" sz="2800" i="1">
                <a:solidFill>
                  <a:srgbClr val="0070C0"/>
                </a:solidFill>
                <a:latin typeface="Times New Roman" pitchFamily="18" charset="0"/>
              </a:rPr>
              <a:t>Groups of people who share a concern, a set of problems, or a passion about a topic and deepen their knowledge by interacting on an ongoing basis</a:t>
            </a:r>
            <a:endParaRPr lang="en-US" altLang="ja-JP" sz="2800">
              <a:solidFill>
                <a:srgbClr val="0070C0"/>
              </a:solidFill>
              <a:latin typeface="Times New Roman" pitchFamily="18" charset="0"/>
            </a:endParaRPr>
          </a:p>
        </p:txBody>
      </p:sp>
      <p:sp>
        <p:nvSpPr>
          <p:cNvPr id="227333" name="Content Placeholder 5"/>
          <p:cNvSpPr>
            <a:spLocks/>
          </p:cNvSpPr>
          <p:nvPr/>
        </p:nvSpPr>
        <p:spPr bwMode="auto">
          <a:xfrm>
            <a:off x="152400" y="3314700"/>
            <a:ext cx="4724400" cy="2019300"/>
          </a:xfrm>
          <a:prstGeom prst="rect">
            <a:avLst/>
          </a:prstGeom>
          <a:noFill/>
          <a:ln w="9525">
            <a:noFill/>
            <a:miter lim="800000"/>
            <a:headEnd/>
            <a:tailEnd/>
          </a:ln>
        </p:spPr>
        <p:txBody>
          <a:bodyPr/>
          <a:lstStyle/>
          <a:p>
            <a:pPr marL="342900" indent="-342900" eaLnBrk="0" hangingPunct="0">
              <a:lnSpc>
                <a:spcPct val="80000"/>
              </a:lnSpc>
              <a:spcBef>
                <a:spcPct val="20000"/>
              </a:spcBef>
            </a:pPr>
            <a:r>
              <a:rPr lang="fr-CH" altLang="ja-JP" sz="2400" b="0" dirty="0">
                <a:solidFill>
                  <a:schemeClr val="tx1"/>
                </a:solidFill>
                <a:cs typeface="Arial" pitchFamily="34" charset="0"/>
              </a:rPr>
              <a:t>Bring together... </a:t>
            </a:r>
          </a:p>
          <a:p>
            <a:pPr marL="342900" indent="-342900" eaLnBrk="0" hangingPunct="0">
              <a:lnSpc>
                <a:spcPct val="80000"/>
              </a:lnSpc>
              <a:spcBef>
                <a:spcPct val="20000"/>
              </a:spcBef>
              <a:buFontTx/>
              <a:buChar char="•"/>
            </a:pPr>
            <a:r>
              <a:rPr lang="fr-CH" altLang="ja-JP" sz="2400" dirty="0">
                <a:solidFill>
                  <a:srgbClr val="FF0000"/>
                </a:solidFill>
                <a:cs typeface="Arial" pitchFamily="34" charset="0"/>
              </a:rPr>
              <a:t>Users</a:t>
            </a:r>
          </a:p>
          <a:p>
            <a:pPr marL="342900" indent="-342900" eaLnBrk="0" hangingPunct="0">
              <a:lnSpc>
                <a:spcPct val="80000"/>
              </a:lnSpc>
              <a:spcBef>
                <a:spcPct val="20000"/>
              </a:spcBef>
              <a:buFontTx/>
              <a:buChar char="•"/>
            </a:pPr>
            <a:r>
              <a:rPr lang="fr-CH" altLang="ja-JP" sz="2400" b="0" dirty="0">
                <a:solidFill>
                  <a:schemeClr val="tx1"/>
                </a:solidFill>
                <a:cs typeface="Arial" pitchFamily="34" charset="0"/>
              </a:rPr>
              <a:t>Providers</a:t>
            </a:r>
          </a:p>
          <a:p>
            <a:pPr marL="342900" indent="-342900" eaLnBrk="0" hangingPunct="0">
              <a:lnSpc>
                <a:spcPct val="80000"/>
              </a:lnSpc>
              <a:spcBef>
                <a:spcPct val="20000"/>
              </a:spcBef>
              <a:buFontTx/>
              <a:buChar char="•"/>
            </a:pPr>
            <a:r>
              <a:rPr lang="fr-CH" altLang="ja-JP" sz="2400" b="0" dirty="0">
                <a:solidFill>
                  <a:schemeClr val="tx1"/>
                </a:solidFill>
                <a:cs typeface="Arial" pitchFamily="34" charset="0"/>
              </a:rPr>
              <a:t>Universities and research institutions</a:t>
            </a:r>
          </a:p>
          <a:p>
            <a:pPr marL="342900" indent="-342900" eaLnBrk="0" hangingPunct="0">
              <a:lnSpc>
                <a:spcPct val="80000"/>
              </a:lnSpc>
              <a:spcBef>
                <a:spcPct val="20000"/>
              </a:spcBef>
              <a:buFontTx/>
              <a:buChar char="•"/>
            </a:pPr>
            <a:r>
              <a:rPr lang="fr-CH" altLang="ja-JP" sz="2400" b="0" dirty="0">
                <a:solidFill>
                  <a:schemeClr val="tx1"/>
                </a:solidFill>
                <a:cs typeface="Arial" pitchFamily="34" charset="0"/>
              </a:rPr>
              <a:t>Technology development actors</a:t>
            </a:r>
          </a:p>
          <a:p>
            <a:pPr marL="342900" indent="-342900" eaLnBrk="0" hangingPunct="0">
              <a:lnSpc>
                <a:spcPct val="80000"/>
              </a:lnSpc>
              <a:spcBef>
                <a:spcPct val="20000"/>
              </a:spcBef>
              <a:buFontTx/>
              <a:buChar char="•"/>
            </a:pPr>
            <a:r>
              <a:rPr lang="fr-CH" altLang="ja-JP" sz="2400" b="0" dirty="0">
                <a:solidFill>
                  <a:schemeClr val="tx1"/>
                </a:solidFill>
                <a:cs typeface="Arial" pitchFamily="34" charset="0"/>
              </a:rPr>
              <a:t>Developed countries</a:t>
            </a:r>
          </a:p>
          <a:p>
            <a:pPr marL="342900" indent="-342900" eaLnBrk="0" hangingPunct="0">
              <a:lnSpc>
                <a:spcPct val="80000"/>
              </a:lnSpc>
              <a:spcBef>
                <a:spcPct val="20000"/>
              </a:spcBef>
              <a:buFontTx/>
              <a:buChar char="•"/>
            </a:pPr>
            <a:r>
              <a:rPr lang="fr-CH" altLang="ja-JP" sz="2400" b="0" dirty="0">
                <a:solidFill>
                  <a:schemeClr val="tx1"/>
                </a:solidFill>
                <a:cs typeface="Arial" pitchFamily="34" charset="0"/>
              </a:rPr>
              <a:t>Developing countries</a:t>
            </a:r>
            <a:endParaRPr lang="en-GB" altLang="ja-JP" sz="2000" b="0" dirty="0">
              <a:solidFill>
                <a:schemeClr val="tx1"/>
              </a:solidFill>
              <a:latin typeface="Tahoma" pitchFamily="34" charset="0"/>
              <a:cs typeface="Arial" pitchFamily="34" charset="0"/>
            </a:endParaRPr>
          </a:p>
        </p:txBody>
      </p:sp>
      <p:sp>
        <p:nvSpPr>
          <p:cNvPr id="44037" name="AutoShape 6"/>
          <p:cNvSpPr>
            <a:spLocks noChangeArrowheads="1"/>
          </p:cNvSpPr>
          <p:nvPr/>
        </p:nvSpPr>
        <p:spPr bwMode="auto">
          <a:xfrm>
            <a:off x="4038600" y="4572000"/>
            <a:ext cx="533400" cy="1066800"/>
          </a:xfrm>
          <a:prstGeom prst="rightArrow">
            <a:avLst>
              <a:gd name="adj1" fmla="val 50000"/>
              <a:gd name="adj2" fmla="val 25000"/>
            </a:avLst>
          </a:prstGeom>
          <a:solidFill>
            <a:srgbClr val="CCFFFF"/>
          </a:solidFill>
          <a:ln w="9525">
            <a:solidFill>
              <a:srgbClr val="000000"/>
            </a:solidFill>
            <a:miter lim="800000"/>
            <a:headEnd/>
            <a:tailEnd/>
          </a:ln>
        </p:spPr>
        <p:txBody>
          <a:bodyPr wrap="none" anchor="ctr"/>
          <a:lstStyle/>
          <a:p>
            <a:pPr algn="ctr"/>
            <a:endParaRPr lang="ja-JP" altLang="en-US"/>
          </a:p>
        </p:txBody>
      </p:sp>
      <p:sp>
        <p:nvSpPr>
          <p:cNvPr id="44038" name="Text Box 7"/>
          <p:cNvSpPr txBox="1">
            <a:spLocks noChangeArrowheads="1"/>
          </p:cNvSpPr>
          <p:nvPr/>
        </p:nvSpPr>
        <p:spPr bwMode="auto">
          <a:xfrm>
            <a:off x="4800600" y="3380125"/>
            <a:ext cx="4343400" cy="3477875"/>
          </a:xfrm>
          <a:prstGeom prst="rect">
            <a:avLst/>
          </a:prstGeom>
          <a:noFill/>
          <a:ln w="9525">
            <a:noFill/>
            <a:miter lim="800000"/>
            <a:headEnd/>
            <a:tailEnd/>
          </a:ln>
        </p:spPr>
        <p:txBody>
          <a:bodyPr wrap="square">
            <a:spAutoFit/>
          </a:bodyPr>
          <a:lstStyle/>
          <a:p>
            <a:r>
              <a:rPr lang="en-US" altLang="ja-JP" sz="2000" b="0" dirty="0" smtClean="0"/>
              <a:t>Air Quality</a:t>
            </a:r>
          </a:p>
          <a:p>
            <a:r>
              <a:rPr lang="en-US" altLang="ja-JP" sz="2000" b="0" dirty="0" smtClean="0"/>
              <a:t>Biodiversity</a:t>
            </a:r>
          </a:p>
          <a:p>
            <a:r>
              <a:rPr lang="en-US" altLang="ja-JP" sz="2000" b="0" dirty="0" smtClean="0"/>
              <a:t>Carbon</a:t>
            </a:r>
          </a:p>
          <a:p>
            <a:r>
              <a:rPr lang="en-US" altLang="ja-JP" sz="2000" b="0" dirty="0" smtClean="0"/>
              <a:t>Coastal Zone</a:t>
            </a:r>
          </a:p>
          <a:p>
            <a:r>
              <a:rPr lang="en-US" altLang="ja-JP" sz="2000" b="0" dirty="0" smtClean="0"/>
              <a:t>Energy</a:t>
            </a:r>
          </a:p>
          <a:p>
            <a:r>
              <a:rPr lang="en-US" altLang="ja-JP" sz="2000" b="0" dirty="0" smtClean="0"/>
              <a:t>Forest</a:t>
            </a:r>
          </a:p>
          <a:p>
            <a:r>
              <a:rPr lang="en-US" altLang="ja-JP" sz="2000" b="0" dirty="0" err="1" smtClean="0"/>
              <a:t>Geohazards</a:t>
            </a:r>
            <a:endParaRPr lang="en-US" altLang="ja-JP" sz="2000" b="0" dirty="0" smtClean="0"/>
          </a:p>
          <a:p>
            <a:r>
              <a:rPr lang="en-US" altLang="ja-JP" sz="2000" b="0" dirty="0" smtClean="0"/>
              <a:t>Global Agriculture Monitoring</a:t>
            </a:r>
          </a:p>
          <a:p>
            <a:r>
              <a:rPr lang="en-US" altLang="ja-JP" sz="2000" b="0" dirty="0" smtClean="0"/>
              <a:t>Health &amp; Environment</a:t>
            </a:r>
          </a:p>
          <a:p>
            <a:r>
              <a:rPr lang="en-US" altLang="ja-JP" sz="2000" b="0" dirty="0" smtClean="0"/>
              <a:t>Integrated Water Cycle </a:t>
            </a:r>
            <a:r>
              <a:rPr lang="en-US" altLang="ja-JP" sz="2000" b="0" dirty="0" smtClean="0"/>
              <a:t>Observation</a:t>
            </a:r>
            <a:endParaRPr lang="en-US" altLang="ja-JP" sz="2000" b="0" dirty="0" smtClean="0"/>
          </a:p>
          <a:p>
            <a:endParaRPr lang="en-US" altLang="ja-JP" sz="2000" b="0"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7331"/>
                                        </p:tgtEl>
                                        <p:attrNameLst>
                                          <p:attrName>style.visibility</p:attrName>
                                        </p:attrNameLst>
                                      </p:cBhvr>
                                      <p:to>
                                        <p:strVal val="visible"/>
                                      </p:to>
                                    </p:set>
                                    <p:animEffect transition="in" filter="fade">
                                      <p:cBhvr>
                                        <p:cTn id="7" dur="1000"/>
                                        <p:tgtEl>
                                          <p:spTgt spid="2273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7333"/>
                                        </p:tgtEl>
                                        <p:attrNameLst>
                                          <p:attrName>style.visibility</p:attrName>
                                        </p:attrNameLst>
                                      </p:cBhvr>
                                      <p:to>
                                        <p:strVal val="visible"/>
                                      </p:to>
                                    </p:set>
                                    <p:animEffect transition="in" filter="fade">
                                      <p:cBhvr>
                                        <p:cTn id="12" dur="1000"/>
                                        <p:tgtEl>
                                          <p:spTgt spid="2273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1" grpId="0" animBg="1"/>
      <p:bldP spid="22733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13"/>
          <p:cNvSpPr>
            <a:spLocks noChangeArrowheads="1"/>
          </p:cNvSpPr>
          <p:nvPr/>
        </p:nvSpPr>
        <p:spPr bwMode="auto">
          <a:xfrm>
            <a:off x="381000" y="914400"/>
            <a:ext cx="8458200" cy="579438"/>
          </a:xfrm>
          <a:prstGeom prst="rect">
            <a:avLst/>
          </a:prstGeom>
          <a:noFill/>
          <a:ln w="9525">
            <a:noFill/>
            <a:miter lim="800000"/>
            <a:headEnd/>
            <a:tailEnd/>
          </a:ln>
        </p:spPr>
        <p:txBody>
          <a:bodyPr>
            <a:spAutoFit/>
          </a:bodyPr>
          <a:lstStyle/>
          <a:p>
            <a:pPr algn="ctr"/>
            <a:r>
              <a:rPr lang="en-US" altLang="ja-JP" sz="3200" dirty="0" smtClean="0">
                <a:solidFill>
                  <a:srgbClr val="005FAA"/>
                </a:solidFill>
              </a:rPr>
              <a:t>User Engagement at ISRSE</a:t>
            </a:r>
            <a:endParaRPr lang="en-GB" altLang="ja-JP" sz="3200" dirty="0">
              <a:solidFill>
                <a:srgbClr val="005FAA"/>
              </a:solidFill>
            </a:endParaRPr>
          </a:p>
        </p:txBody>
      </p:sp>
      <p:sp>
        <p:nvSpPr>
          <p:cNvPr id="99342" name="Text Box 14"/>
          <p:cNvSpPr txBox="1">
            <a:spLocks noChangeArrowheads="1"/>
          </p:cNvSpPr>
          <p:nvPr/>
        </p:nvSpPr>
        <p:spPr bwMode="auto">
          <a:xfrm>
            <a:off x="609600" y="1905000"/>
            <a:ext cx="8001000" cy="2105192"/>
          </a:xfrm>
          <a:prstGeom prst="rect">
            <a:avLst/>
          </a:prstGeom>
          <a:noFill/>
          <a:ln w="9525">
            <a:noFill/>
            <a:miter lim="800000"/>
            <a:headEnd/>
            <a:tailEnd/>
          </a:ln>
        </p:spPr>
        <p:txBody>
          <a:bodyPr wrap="square">
            <a:spAutoFit/>
          </a:bodyPr>
          <a:lstStyle/>
          <a:p>
            <a:pPr marL="381000" indent="-381000">
              <a:lnSpc>
                <a:spcPct val="90000"/>
              </a:lnSpc>
              <a:spcBef>
                <a:spcPts val="600"/>
              </a:spcBef>
              <a:spcAft>
                <a:spcPts val="1200"/>
              </a:spcAft>
              <a:buFontTx/>
              <a:buChar char="•"/>
            </a:pPr>
            <a:r>
              <a:rPr lang="en-GB" altLang="ja-JP" sz="2800" b="0" dirty="0" smtClean="0">
                <a:solidFill>
                  <a:srgbClr val="000000"/>
                </a:solidFill>
              </a:rPr>
              <a:t>Workshop – Sunday, 10 April </a:t>
            </a:r>
            <a:endParaRPr lang="en-GB" altLang="ja-JP" sz="2800" b="0" dirty="0" smtClean="0">
              <a:solidFill>
                <a:srgbClr val="000000"/>
              </a:solidFill>
            </a:endParaRPr>
          </a:p>
          <a:p>
            <a:pPr marL="381000" indent="-381000">
              <a:lnSpc>
                <a:spcPct val="90000"/>
              </a:lnSpc>
              <a:spcBef>
                <a:spcPts val="600"/>
              </a:spcBef>
              <a:spcAft>
                <a:spcPts val="1200"/>
              </a:spcAft>
              <a:buFontTx/>
              <a:buChar char="•"/>
            </a:pPr>
            <a:r>
              <a:rPr lang="en-GB" altLang="ja-JP" sz="2800" b="0" dirty="0" smtClean="0">
                <a:solidFill>
                  <a:srgbClr val="000000"/>
                </a:solidFill>
              </a:rPr>
              <a:t>Exhibition – GEO User Interface Committee</a:t>
            </a:r>
          </a:p>
          <a:p>
            <a:pPr marL="381000" indent="-381000">
              <a:lnSpc>
                <a:spcPct val="90000"/>
              </a:lnSpc>
              <a:spcBef>
                <a:spcPts val="600"/>
              </a:spcBef>
              <a:spcAft>
                <a:spcPts val="1200"/>
              </a:spcAft>
              <a:buFontTx/>
              <a:buChar char="•"/>
            </a:pPr>
            <a:r>
              <a:rPr lang="en-GB" altLang="ja-JP" sz="2800" b="0" dirty="0" smtClean="0">
                <a:solidFill>
                  <a:srgbClr val="000000"/>
                </a:solidFill>
              </a:rPr>
              <a:t>Sessions – TS-68 “Remote Sensing – Users, Priorities and Challenges” Thursday, 14 April</a:t>
            </a:r>
            <a:endParaRPr lang="en-GB" altLang="ja-JP" sz="2800" b="0" dirty="0">
              <a:solidFill>
                <a:srgbClr val="000000"/>
              </a:solidFill>
            </a:endParaRPr>
          </a:p>
        </p:txBody>
      </p:sp>
      <p:pic>
        <p:nvPicPr>
          <p:cNvPr id="1026" name="Picture 2"/>
          <p:cNvPicPr>
            <a:picLocks noChangeAspect="1" noChangeArrowheads="1"/>
          </p:cNvPicPr>
          <p:nvPr/>
        </p:nvPicPr>
        <p:blipFill>
          <a:blip r:embed="rId3" cstate="print"/>
          <a:srcRect/>
          <a:stretch>
            <a:fillRect/>
          </a:stretch>
        </p:blipFill>
        <p:spPr bwMode="auto">
          <a:xfrm>
            <a:off x="1870964" y="4591050"/>
            <a:ext cx="7120636" cy="2038350"/>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9342">
                                            <p:txEl>
                                              <p:pRg st="1" end="1"/>
                                            </p:txEl>
                                          </p:spTgt>
                                        </p:tgtEl>
                                        <p:attrNameLst>
                                          <p:attrName>style.visibility</p:attrName>
                                        </p:attrNameLst>
                                      </p:cBhvr>
                                      <p:to>
                                        <p:strVal val="visible"/>
                                      </p:to>
                                    </p:set>
                                    <p:animEffect transition="in" filter="fade">
                                      <p:cBhvr>
                                        <p:cTn id="7" dur="1000"/>
                                        <p:tgtEl>
                                          <p:spTgt spid="9934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9342">
                                            <p:txEl>
                                              <p:pRg st="0" end="0"/>
                                            </p:txEl>
                                          </p:spTgt>
                                        </p:tgtEl>
                                        <p:attrNameLst>
                                          <p:attrName>style.visibility</p:attrName>
                                        </p:attrNameLst>
                                      </p:cBhvr>
                                      <p:to>
                                        <p:strVal val="visible"/>
                                      </p:to>
                                    </p:set>
                                    <p:animEffect transition="in" filter="fade">
                                      <p:cBhvr>
                                        <p:cTn id="12" dur="1000"/>
                                        <p:tgtEl>
                                          <p:spTgt spid="9934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9342">
                                            <p:txEl>
                                              <p:pRg st="2" end="2"/>
                                            </p:txEl>
                                          </p:spTgt>
                                        </p:tgtEl>
                                        <p:attrNameLst>
                                          <p:attrName>style.visibility</p:attrName>
                                        </p:attrNameLst>
                                      </p:cBhvr>
                                      <p:to>
                                        <p:strVal val="visible"/>
                                      </p:to>
                                    </p:set>
                                    <p:animEffect transition="in" filter="fade">
                                      <p:cBhvr>
                                        <p:cTn id="17" dur="1000"/>
                                        <p:tgtEl>
                                          <p:spTgt spid="9934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8435" name="Rectangle 3"/>
          <p:cNvSpPr>
            <a:spLocks noGrp="1" noChangeArrowheads="1"/>
          </p:cNvSpPr>
          <p:nvPr>
            <p:ph type="ctrTitle"/>
          </p:nvPr>
        </p:nvSpPr>
        <p:spPr>
          <a:xfrm>
            <a:off x="228600" y="1143000"/>
            <a:ext cx="7391400" cy="5334000"/>
          </a:xfrm>
        </p:spPr>
        <p:txBody>
          <a:bodyPr/>
          <a:lstStyle/>
          <a:p>
            <a:pPr algn="l" eaLnBrk="1" hangingPunct="1">
              <a:defRPr/>
            </a:pPr>
            <a:r>
              <a:rPr lang="en-US" altLang="ja-JP" b="1" i="1" dirty="0" smtClean="0">
                <a:solidFill>
                  <a:srgbClr val="006699"/>
                </a:solidFill>
                <a:effectLst>
                  <a:outerShdw blurRad="38100" dist="38100" dir="2700000" algn="tl">
                    <a:srgbClr val="C0C0C0"/>
                  </a:outerShdw>
                </a:effectLst>
                <a:latin typeface="Arial" charset="0"/>
                <a:ea typeface="SimSun" pitchFamily="2" charset="-122"/>
              </a:rPr>
              <a:t/>
            </a:r>
            <a:br>
              <a:rPr lang="en-US" altLang="ja-JP" b="1" i="1" dirty="0" smtClean="0">
                <a:solidFill>
                  <a:srgbClr val="006699"/>
                </a:solidFill>
                <a:effectLst>
                  <a:outerShdw blurRad="38100" dist="38100" dir="2700000" algn="tl">
                    <a:srgbClr val="C0C0C0"/>
                  </a:outerShdw>
                </a:effectLst>
                <a:latin typeface="Arial" charset="0"/>
                <a:ea typeface="SimSun" pitchFamily="2" charset="-122"/>
              </a:rPr>
            </a:br>
            <a:r>
              <a:rPr lang="en-US" altLang="ja-JP" b="1" i="1" dirty="0" smtClean="0">
                <a:solidFill>
                  <a:srgbClr val="006699"/>
                </a:solidFill>
                <a:effectLst>
                  <a:outerShdw blurRad="38100" dist="38100" dir="2700000" algn="tl">
                    <a:srgbClr val="C0C0C0"/>
                  </a:outerShdw>
                </a:effectLst>
                <a:latin typeface="Arial" charset="0"/>
                <a:ea typeface="SimSun" pitchFamily="2" charset="-122"/>
              </a:rPr>
              <a:t>Thank you!</a:t>
            </a:r>
            <a:br>
              <a:rPr lang="en-US" altLang="ja-JP" b="1" i="1" dirty="0" smtClean="0">
                <a:solidFill>
                  <a:srgbClr val="006699"/>
                </a:solidFill>
                <a:effectLst>
                  <a:outerShdw blurRad="38100" dist="38100" dir="2700000" algn="tl">
                    <a:srgbClr val="C0C0C0"/>
                  </a:outerShdw>
                </a:effectLst>
                <a:latin typeface="Arial" charset="0"/>
                <a:ea typeface="SimSun" pitchFamily="2" charset="-122"/>
              </a:rPr>
            </a:br>
            <a:r>
              <a:rPr lang="en-US" altLang="ja-JP" b="1" i="1" dirty="0" smtClean="0">
                <a:solidFill>
                  <a:srgbClr val="006699"/>
                </a:solidFill>
                <a:effectLst>
                  <a:outerShdw blurRad="38100" dist="38100" dir="2700000" algn="tl">
                    <a:srgbClr val="C0C0C0"/>
                  </a:outerShdw>
                </a:effectLst>
                <a:latin typeface="Arial" charset="0"/>
                <a:ea typeface="SimSun" pitchFamily="2" charset="-122"/>
              </a:rPr>
              <a:t/>
            </a:r>
            <a:br>
              <a:rPr lang="en-US" altLang="ja-JP" b="1" i="1" dirty="0" smtClean="0">
                <a:solidFill>
                  <a:srgbClr val="006699"/>
                </a:solidFill>
                <a:effectLst>
                  <a:outerShdw blurRad="38100" dist="38100" dir="2700000" algn="tl">
                    <a:srgbClr val="C0C0C0"/>
                  </a:outerShdw>
                </a:effectLst>
                <a:latin typeface="Arial" charset="0"/>
                <a:ea typeface="SimSun" pitchFamily="2" charset="-122"/>
              </a:rPr>
            </a:br>
            <a:r>
              <a:rPr lang="en-US" altLang="ja-JP" sz="2800" b="1" i="1" dirty="0" smtClean="0">
                <a:solidFill>
                  <a:srgbClr val="006699"/>
                </a:solidFill>
                <a:effectLst>
                  <a:outerShdw blurRad="38100" dist="38100" dir="2700000" algn="tl">
                    <a:srgbClr val="C0C0C0"/>
                  </a:outerShdw>
                </a:effectLst>
                <a:latin typeface="Arial" charset="0"/>
                <a:ea typeface="SimSun" pitchFamily="2" charset="-122"/>
              </a:rPr>
              <a:t>www.earthobservations.org</a:t>
            </a:r>
            <a:r>
              <a:rPr lang="en-US" altLang="ja-JP" b="1" i="1" dirty="0" smtClean="0">
                <a:solidFill>
                  <a:srgbClr val="006699"/>
                </a:solidFill>
                <a:effectLst>
                  <a:outerShdw blurRad="38100" dist="38100" dir="2700000" algn="tl">
                    <a:srgbClr val="C0C0C0"/>
                  </a:outerShdw>
                </a:effectLst>
                <a:latin typeface="Arial" charset="0"/>
                <a:ea typeface="SimSun" pitchFamily="2" charset="-122"/>
              </a:rPr>
              <a:t/>
            </a:r>
            <a:br>
              <a:rPr lang="en-US" altLang="ja-JP" b="1" i="1" dirty="0" smtClean="0">
                <a:solidFill>
                  <a:srgbClr val="006699"/>
                </a:solidFill>
                <a:effectLst>
                  <a:outerShdw blurRad="38100" dist="38100" dir="2700000" algn="tl">
                    <a:srgbClr val="C0C0C0"/>
                  </a:outerShdw>
                </a:effectLst>
                <a:latin typeface="Arial" charset="0"/>
                <a:ea typeface="SimSun" pitchFamily="2" charset="-122"/>
              </a:rPr>
            </a:br>
            <a:endParaRPr lang="en-US" altLang="ja-JP" sz="1800" dirty="0" smtClean="0">
              <a:latin typeface="Arial" charset="0"/>
              <a:ea typeface="ＭＳ Ｐゴシック" charset="-128"/>
            </a:endParaRPr>
          </a:p>
        </p:txBody>
      </p:sp>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cstate="print"/>
          <a:srcRect l="10715" t="43979" r="10022" b="12819"/>
          <a:stretch>
            <a:fillRect/>
          </a:stretch>
        </p:blipFill>
        <p:spPr bwMode="auto">
          <a:xfrm>
            <a:off x="0" y="2514600"/>
            <a:ext cx="9144000" cy="4343400"/>
          </a:xfrm>
          <a:prstGeom prst="rect">
            <a:avLst/>
          </a:prstGeom>
          <a:noFill/>
          <a:ln w="9525">
            <a:noFill/>
            <a:miter lim="800000"/>
            <a:headEnd/>
            <a:tailEnd/>
          </a:ln>
        </p:spPr>
      </p:pic>
      <p:sp>
        <p:nvSpPr>
          <p:cNvPr id="17411" name="Text Box 3"/>
          <p:cNvSpPr txBox="1">
            <a:spLocks noChangeArrowheads="1"/>
          </p:cNvSpPr>
          <p:nvPr/>
        </p:nvSpPr>
        <p:spPr bwMode="auto">
          <a:xfrm>
            <a:off x="0" y="6216650"/>
            <a:ext cx="5783263" cy="457200"/>
          </a:xfrm>
          <a:prstGeom prst="rect">
            <a:avLst/>
          </a:prstGeom>
          <a:noFill/>
          <a:ln w="9525">
            <a:noFill/>
            <a:miter lim="800000"/>
            <a:headEnd/>
            <a:tailEnd/>
          </a:ln>
        </p:spPr>
        <p:txBody>
          <a:bodyPr>
            <a:spAutoFit/>
          </a:bodyPr>
          <a:lstStyle/>
          <a:p>
            <a:r>
              <a:rPr lang="en-US" altLang="ja-JP" sz="1200">
                <a:solidFill>
                  <a:schemeClr val="bg1"/>
                </a:solidFill>
                <a:latin typeface="TradeGothic"/>
              </a:rPr>
              <a:t>U.S. Department of State, Washington DC</a:t>
            </a:r>
          </a:p>
          <a:p>
            <a:r>
              <a:rPr lang="en-US" altLang="ja-JP" sz="1200" b="0">
                <a:solidFill>
                  <a:schemeClr val="bg1"/>
                </a:solidFill>
                <a:latin typeface="TradeGothic"/>
              </a:rPr>
              <a:t>July 31, 2003</a:t>
            </a:r>
          </a:p>
        </p:txBody>
      </p:sp>
      <p:sp>
        <p:nvSpPr>
          <p:cNvPr id="17412" name="Rectangle 4"/>
          <p:cNvSpPr>
            <a:spLocks noChangeArrowheads="1"/>
          </p:cNvSpPr>
          <p:nvPr/>
        </p:nvSpPr>
        <p:spPr bwMode="auto">
          <a:xfrm>
            <a:off x="0" y="762000"/>
            <a:ext cx="9144000" cy="1676400"/>
          </a:xfrm>
          <a:prstGeom prst="rect">
            <a:avLst/>
          </a:prstGeom>
          <a:noFill/>
          <a:ln w="9525">
            <a:noFill/>
            <a:miter lim="800000"/>
            <a:headEnd/>
            <a:tailEnd/>
          </a:ln>
        </p:spPr>
        <p:txBody>
          <a:bodyPr/>
          <a:lstStyle/>
          <a:p>
            <a:pPr marL="342900" indent="-342900" algn="ctr" eaLnBrk="0" hangingPunct="0">
              <a:spcBef>
                <a:spcPct val="20000"/>
              </a:spcBef>
            </a:pPr>
            <a:r>
              <a:rPr lang="en-US" altLang="ja-JP" sz="3200" dirty="0">
                <a:solidFill>
                  <a:srgbClr val="005FAA"/>
                </a:solidFill>
                <a:ea typeface="SimSun" pitchFamily="2" charset="-122"/>
                <a:cs typeface="Tahoma" pitchFamily="34" charset="0"/>
              </a:rPr>
              <a:t>GEO, the Group on Earth Observations</a:t>
            </a:r>
          </a:p>
          <a:p>
            <a:pPr marL="342900" indent="-342900" algn="ctr" eaLnBrk="0" hangingPunct="0">
              <a:spcBef>
                <a:spcPct val="20000"/>
              </a:spcBef>
            </a:pPr>
            <a:r>
              <a:rPr lang="en-US" altLang="ja-JP" sz="2800" b="0" dirty="0">
                <a:solidFill>
                  <a:srgbClr val="000000"/>
                </a:solidFill>
                <a:ea typeface="SimSun" pitchFamily="2" charset="-122"/>
                <a:cs typeface="Tahoma" pitchFamily="34" charset="0"/>
              </a:rPr>
              <a:t>An Intergovernmental Body with </a:t>
            </a:r>
            <a:r>
              <a:rPr lang="en-US" altLang="ja-JP" sz="2800" b="0" dirty="0" smtClean="0">
                <a:solidFill>
                  <a:srgbClr val="000000"/>
                </a:solidFill>
                <a:ea typeface="SimSun" pitchFamily="2" charset="-122"/>
                <a:cs typeface="Tahoma" pitchFamily="34" charset="0"/>
              </a:rPr>
              <a:t>87 </a:t>
            </a:r>
            <a:r>
              <a:rPr lang="en-US" altLang="ja-JP" sz="2800" b="0" dirty="0">
                <a:solidFill>
                  <a:srgbClr val="000000"/>
                </a:solidFill>
                <a:ea typeface="SimSun" pitchFamily="2" charset="-122"/>
                <a:cs typeface="Tahoma" pitchFamily="34" charset="0"/>
              </a:rPr>
              <a:t>Members and </a:t>
            </a:r>
            <a:r>
              <a:rPr lang="en-US" altLang="ja-JP" sz="2800" b="0" dirty="0" smtClean="0">
                <a:solidFill>
                  <a:srgbClr val="000000"/>
                </a:solidFill>
                <a:ea typeface="SimSun" pitchFamily="2" charset="-122"/>
                <a:cs typeface="Tahoma" pitchFamily="34" charset="0"/>
              </a:rPr>
              <a:t> </a:t>
            </a:r>
          </a:p>
          <a:p>
            <a:pPr marL="342900" indent="-342900" algn="ctr" eaLnBrk="0" hangingPunct="0">
              <a:spcBef>
                <a:spcPct val="20000"/>
              </a:spcBef>
            </a:pPr>
            <a:r>
              <a:rPr lang="en-US" altLang="ja-JP" sz="2800" b="0" dirty="0" smtClean="0">
                <a:solidFill>
                  <a:srgbClr val="000000"/>
                </a:solidFill>
                <a:ea typeface="SimSun" pitchFamily="2" charset="-122"/>
                <a:cs typeface="Tahoma" pitchFamily="34" charset="0"/>
              </a:rPr>
              <a:t>61 Participating </a:t>
            </a:r>
            <a:r>
              <a:rPr lang="en-US" altLang="ja-JP" sz="2800" b="0" dirty="0">
                <a:solidFill>
                  <a:srgbClr val="000000"/>
                </a:solidFill>
                <a:ea typeface="SimSun" pitchFamily="2" charset="-122"/>
                <a:cs typeface="Tahoma" pitchFamily="34" charset="0"/>
              </a:rPr>
              <a:t>Organizations</a:t>
            </a:r>
            <a:endParaRPr lang="en-GB" altLang="zh-CN" sz="2800" b="0" dirty="0">
              <a:solidFill>
                <a:srgbClr val="000000"/>
              </a:solidFill>
              <a:ea typeface="SimSun" pitchFamily="2" charset="-122"/>
              <a:cs typeface="Tahoma" pitchFamily="34" charset="0"/>
            </a:endParaRPr>
          </a:p>
        </p:txBody>
      </p:sp>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idx="4294967295"/>
          </p:nvPr>
        </p:nvSpPr>
        <p:spPr>
          <a:xfrm>
            <a:off x="838200" y="1295400"/>
            <a:ext cx="7543800" cy="4953000"/>
          </a:xfrm>
        </p:spPr>
        <p:txBody>
          <a:bodyPr/>
          <a:lstStyle/>
          <a:p>
            <a:pPr algn="l"/>
            <a:r>
              <a:rPr lang="en-US" altLang="ja-JP" sz="4400" b="1" dirty="0" smtClean="0">
                <a:solidFill>
                  <a:srgbClr val="3595B7"/>
                </a:solidFill>
                <a:latin typeface="Arial" pitchFamily="34" charset="0"/>
                <a:ea typeface="ＭＳ Ｐゴシック" pitchFamily="50" charset="-128"/>
                <a:cs typeface="Arial" pitchFamily="34" charset="0"/>
              </a:rPr>
              <a:t>GEO </a:t>
            </a:r>
            <a:br>
              <a:rPr lang="en-US" altLang="ja-JP" sz="4400" b="1" dirty="0" smtClean="0">
                <a:solidFill>
                  <a:srgbClr val="3595B7"/>
                </a:solidFill>
                <a:latin typeface="Arial" pitchFamily="34" charset="0"/>
                <a:ea typeface="ＭＳ Ｐゴシック" pitchFamily="50" charset="-128"/>
                <a:cs typeface="Arial" pitchFamily="34" charset="0"/>
              </a:rPr>
            </a:br>
            <a:r>
              <a:rPr lang="en-US" altLang="ja-JP" sz="4400" b="1" dirty="0" smtClean="0">
                <a:solidFill>
                  <a:srgbClr val="005FAA"/>
                </a:solidFill>
                <a:latin typeface="Arial" pitchFamily="34" charset="0"/>
                <a:ea typeface="ＭＳ Ｐゴシック" pitchFamily="50" charset="-128"/>
                <a:cs typeface="Arial" pitchFamily="34" charset="0"/>
              </a:rPr>
              <a:t>Group on Earth Observations</a:t>
            </a:r>
            <a:r>
              <a:rPr lang="en-US" altLang="ja-JP" sz="4400" b="1" dirty="0" smtClean="0">
                <a:solidFill>
                  <a:srgbClr val="1F1F7D"/>
                </a:solidFill>
                <a:latin typeface="Arial" pitchFamily="34" charset="0"/>
                <a:ea typeface="ＭＳ Ｐゴシック" pitchFamily="50" charset="-128"/>
                <a:cs typeface="Arial" pitchFamily="34" charset="0"/>
              </a:rPr>
              <a:t/>
            </a:r>
            <a:br>
              <a:rPr lang="en-US" altLang="ja-JP" sz="4400" b="1" dirty="0" smtClean="0">
                <a:solidFill>
                  <a:srgbClr val="1F1F7D"/>
                </a:solidFill>
                <a:latin typeface="Arial" pitchFamily="34" charset="0"/>
                <a:ea typeface="ＭＳ Ｐゴシック" pitchFamily="50" charset="-128"/>
                <a:cs typeface="Arial" pitchFamily="34" charset="0"/>
              </a:rPr>
            </a:br>
            <a:r>
              <a:rPr lang="en-US" altLang="ja-JP" sz="4400" b="1" dirty="0" smtClean="0">
                <a:solidFill>
                  <a:srgbClr val="1F1F7D"/>
                </a:solidFill>
                <a:latin typeface="Arial" pitchFamily="34" charset="0"/>
                <a:ea typeface="ＭＳ Ｐゴシック" pitchFamily="50" charset="-128"/>
                <a:cs typeface="Arial" pitchFamily="34" charset="0"/>
              </a:rPr>
              <a:t/>
            </a:r>
            <a:br>
              <a:rPr lang="en-US" altLang="ja-JP" sz="4400" b="1" dirty="0" smtClean="0">
                <a:solidFill>
                  <a:srgbClr val="1F1F7D"/>
                </a:solidFill>
                <a:latin typeface="Arial" pitchFamily="34" charset="0"/>
                <a:ea typeface="ＭＳ Ｐゴシック" pitchFamily="50" charset="-128"/>
                <a:cs typeface="Arial" pitchFamily="34" charset="0"/>
              </a:rPr>
            </a:br>
            <a:r>
              <a:rPr lang="en-US" altLang="ja-JP" sz="4400" b="1" dirty="0" smtClean="0">
                <a:solidFill>
                  <a:srgbClr val="3595B7"/>
                </a:solidFill>
                <a:latin typeface="Arial" pitchFamily="34" charset="0"/>
                <a:ea typeface="ＭＳ Ｐゴシック" pitchFamily="50" charset="-128"/>
                <a:cs typeface="Arial" pitchFamily="34" charset="0"/>
              </a:rPr>
              <a:t>GEOSS </a:t>
            </a:r>
            <a:br>
              <a:rPr lang="en-US" altLang="ja-JP" sz="4400" b="1" dirty="0" smtClean="0">
                <a:solidFill>
                  <a:srgbClr val="3595B7"/>
                </a:solidFill>
                <a:latin typeface="Arial" pitchFamily="34" charset="0"/>
                <a:ea typeface="ＭＳ Ｐゴシック" pitchFamily="50" charset="-128"/>
                <a:cs typeface="Arial" pitchFamily="34" charset="0"/>
              </a:rPr>
            </a:br>
            <a:r>
              <a:rPr lang="en-US" altLang="ja-JP" sz="4400" b="1" dirty="0" smtClean="0">
                <a:solidFill>
                  <a:srgbClr val="005FAA"/>
                </a:solidFill>
                <a:latin typeface="Arial" pitchFamily="34" charset="0"/>
                <a:ea typeface="ＭＳ Ｐゴシック" pitchFamily="50" charset="-128"/>
                <a:cs typeface="Arial" pitchFamily="34" charset="0"/>
              </a:rPr>
              <a:t>Global Earth Observation </a:t>
            </a:r>
            <a:br>
              <a:rPr lang="en-US" altLang="ja-JP" sz="4400" b="1" dirty="0" smtClean="0">
                <a:solidFill>
                  <a:srgbClr val="005FAA"/>
                </a:solidFill>
                <a:latin typeface="Arial" pitchFamily="34" charset="0"/>
                <a:ea typeface="ＭＳ Ｐゴシック" pitchFamily="50" charset="-128"/>
                <a:cs typeface="Arial" pitchFamily="34" charset="0"/>
              </a:rPr>
            </a:br>
            <a:r>
              <a:rPr lang="en-US" altLang="ja-JP" sz="4400" b="1" dirty="0" smtClean="0">
                <a:solidFill>
                  <a:srgbClr val="005FAA"/>
                </a:solidFill>
                <a:latin typeface="Arial" pitchFamily="34" charset="0"/>
                <a:ea typeface="ＭＳ Ｐゴシック" pitchFamily="50" charset="-128"/>
                <a:cs typeface="Arial" pitchFamily="34" charset="0"/>
              </a:rPr>
              <a:t>System of Systems</a:t>
            </a:r>
            <a:endParaRPr lang="en-GB" altLang="ja-JP" sz="4400" dirty="0" smtClean="0">
              <a:solidFill>
                <a:srgbClr val="005FAA"/>
              </a:solidFill>
              <a:latin typeface="Arial" pitchFamily="34" charset="0"/>
              <a:ea typeface="ＭＳ Ｐゴシック" pitchFamily="50" charset="-128"/>
              <a:cs typeface="Arial" pitchFamily="34" charset="0"/>
            </a:endParaRPr>
          </a:p>
        </p:txBody>
      </p:sp>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 3"/>
          <p:cNvSpPr>
            <a:spLocks noGrp="1"/>
          </p:cNvSpPr>
          <p:nvPr>
            <p:ph type="ftr" sz="quarter" idx="11"/>
          </p:nvPr>
        </p:nvSpPr>
        <p:spPr/>
        <p:txBody>
          <a:bodyPr/>
          <a:lstStyle/>
          <a:p>
            <a:pPr>
              <a:defRPr/>
            </a:pPr>
            <a:endParaRPr lang="en-GB" altLang="ja-JP"/>
          </a:p>
        </p:txBody>
      </p:sp>
      <p:sp>
        <p:nvSpPr>
          <p:cNvPr id="5" name="スライド番号プレースホルダ 4"/>
          <p:cNvSpPr>
            <a:spLocks noGrp="1"/>
          </p:cNvSpPr>
          <p:nvPr>
            <p:ph type="sldNum" sz="quarter" idx="12"/>
          </p:nvPr>
        </p:nvSpPr>
        <p:spPr/>
        <p:txBody>
          <a:bodyPr/>
          <a:lstStyle/>
          <a:p>
            <a:pPr>
              <a:defRPr/>
            </a:pPr>
            <a:r>
              <a:rPr lang="en-GB" altLang="ja-JP" smtClean="0"/>
              <a:t>slide </a:t>
            </a:r>
            <a:fld id="{ABA50D06-9C88-4FBB-852E-9FA8ACD3C22F}" type="slidenum">
              <a:rPr lang="en-GB" altLang="ja-JP" smtClean="0"/>
              <a:pPr>
                <a:defRPr/>
              </a:pPr>
              <a:t>5</a:t>
            </a:fld>
            <a:endParaRPr lang="en-GB" altLang="ja-JP"/>
          </a:p>
        </p:txBody>
      </p:sp>
      <p:sp>
        <p:nvSpPr>
          <p:cNvPr id="6" name="テキスト ボックス 5"/>
          <p:cNvSpPr txBox="1"/>
          <p:nvPr/>
        </p:nvSpPr>
        <p:spPr>
          <a:xfrm>
            <a:off x="762000" y="1295400"/>
            <a:ext cx="7772400" cy="3970318"/>
          </a:xfrm>
          <a:prstGeom prst="rect">
            <a:avLst/>
          </a:prstGeom>
          <a:noFill/>
        </p:spPr>
        <p:txBody>
          <a:bodyPr wrap="square" rtlCol="0">
            <a:spAutoFit/>
          </a:bodyPr>
          <a:lstStyle/>
          <a:p>
            <a:pPr algn="ctr"/>
            <a:r>
              <a:rPr lang="en-US" altLang="ja-JP" dirty="0" smtClean="0"/>
              <a:t>GEOSS will provide the overall conceptual and organizational framework to build towards </a:t>
            </a:r>
            <a:r>
              <a:rPr lang="en-US" altLang="ja-JP" dirty="0" smtClean="0"/>
              <a:t>integrated global </a:t>
            </a:r>
            <a:r>
              <a:rPr lang="en-US" altLang="ja-JP" dirty="0" smtClean="0"/>
              <a:t>Earth observations to meet user needs</a:t>
            </a:r>
            <a:r>
              <a:rPr lang="en-US" altLang="ja-JP" dirty="0" smtClean="0"/>
              <a:t>. (10 Year Implementation Plan – Scope)</a:t>
            </a:r>
            <a:endParaRPr kumimoji="1" lang="ja-JP" altLang="en-US" dirty="0"/>
          </a:p>
        </p:txBody>
      </p:sp>
    </p:spTree>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 3"/>
          <p:cNvSpPr>
            <a:spLocks noGrp="1"/>
          </p:cNvSpPr>
          <p:nvPr>
            <p:ph type="ftr" sz="quarter" idx="11"/>
          </p:nvPr>
        </p:nvSpPr>
        <p:spPr/>
        <p:txBody>
          <a:bodyPr/>
          <a:lstStyle/>
          <a:p>
            <a:pPr>
              <a:defRPr/>
            </a:pPr>
            <a:endParaRPr lang="en-GB" altLang="ja-JP"/>
          </a:p>
        </p:txBody>
      </p:sp>
      <p:sp>
        <p:nvSpPr>
          <p:cNvPr id="5" name="スライド番号プレースホルダ 4"/>
          <p:cNvSpPr>
            <a:spLocks noGrp="1"/>
          </p:cNvSpPr>
          <p:nvPr>
            <p:ph type="sldNum" sz="quarter" idx="12"/>
          </p:nvPr>
        </p:nvSpPr>
        <p:spPr/>
        <p:txBody>
          <a:bodyPr/>
          <a:lstStyle/>
          <a:p>
            <a:pPr>
              <a:defRPr/>
            </a:pPr>
            <a:r>
              <a:rPr lang="en-GB" altLang="ja-JP" dirty="0" smtClean="0"/>
              <a:t>slide </a:t>
            </a:r>
            <a:fld id="{ABA50D06-9C88-4FBB-852E-9FA8ACD3C22F}" type="slidenum">
              <a:rPr lang="en-GB" altLang="ja-JP" smtClean="0"/>
              <a:pPr>
                <a:defRPr/>
              </a:pPr>
              <a:t>6</a:t>
            </a:fld>
            <a:endParaRPr lang="en-GB" altLang="ja-JP" dirty="0"/>
          </a:p>
        </p:txBody>
      </p:sp>
      <p:sp>
        <p:nvSpPr>
          <p:cNvPr id="6" name="テキスト ボックス 5"/>
          <p:cNvSpPr txBox="1"/>
          <p:nvPr/>
        </p:nvSpPr>
        <p:spPr>
          <a:xfrm>
            <a:off x="304800" y="914400"/>
            <a:ext cx="8839200" cy="5170646"/>
          </a:xfrm>
          <a:prstGeom prst="rect">
            <a:avLst/>
          </a:prstGeom>
          <a:noFill/>
        </p:spPr>
        <p:txBody>
          <a:bodyPr wrap="square" rtlCol="0">
            <a:spAutoFit/>
          </a:bodyPr>
          <a:lstStyle/>
          <a:p>
            <a:pPr>
              <a:spcBef>
                <a:spcPts val="600"/>
              </a:spcBef>
              <a:spcAft>
                <a:spcPts val="1200"/>
              </a:spcAft>
            </a:pPr>
            <a:r>
              <a:rPr lang="en-US" altLang="ja-JP" sz="3200" dirty="0" smtClean="0"/>
              <a:t>User communities </a:t>
            </a:r>
            <a:r>
              <a:rPr lang="en-US" altLang="ja-JP" sz="3200" b="0" dirty="0" smtClean="0"/>
              <a:t>include </a:t>
            </a:r>
            <a:r>
              <a:rPr lang="en-US" altLang="ja-JP" sz="3200" dirty="0" smtClean="0"/>
              <a:t>managers </a:t>
            </a:r>
            <a:r>
              <a:rPr lang="en-US" altLang="ja-JP" sz="3200" dirty="0" smtClean="0"/>
              <a:t>and policy makers</a:t>
            </a:r>
            <a:r>
              <a:rPr lang="en-US" altLang="ja-JP" sz="3200" b="0" dirty="0" smtClean="0"/>
              <a:t> in the targeted </a:t>
            </a:r>
            <a:r>
              <a:rPr lang="en-US" altLang="ja-JP" sz="3200" b="0" dirty="0" smtClean="0"/>
              <a:t>SBAs, </a:t>
            </a:r>
            <a:r>
              <a:rPr lang="en-US" altLang="ja-JP" sz="3200" dirty="0" smtClean="0"/>
              <a:t>scientific researchers and engineers</a:t>
            </a:r>
            <a:r>
              <a:rPr lang="en-US" altLang="ja-JP" sz="3200" dirty="0" smtClean="0"/>
              <a:t>, civil </a:t>
            </a:r>
            <a:r>
              <a:rPr lang="en-US" altLang="ja-JP" sz="3200" dirty="0" smtClean="0"/>
              <a:t>society, governmental and non-governmental organizations and international bodies</a:t>
            </a:r>
            <a:r>
              <a:rPr lang="en-US" altLang="ja-JP" sz="3200" b="0" dirty="0" smtClean="0"/>
              <a:t>, such as </a:t>
            </a:r>
            <a:r>
              <a:rPr lang="en-US" altLang="ja-JP" sz="3200" b="0" dirty="0" smtClean="0"/>
              <a:t>those assisting </a:t>
            </a:r>
            <a:r>
              <a:rPr lang="en-US" altLang="ja-JP" sz="3200" b="0" dirty="0" smtClean="0"/>
              <a:t>with the implementation of multilateral environmental agreements. </a:t>
            </a:r>
            <a:endParaRPr lang="en-US" altLang="ja-JP" sz="3200" b="0" dirty="0" smtClean="0"/>
          </a:p>
          <a:p>
            <a:r>
              <a:rPr lang="en-US" altLang="ja-JP" sz="3200" b="0" dirty="0" smtClean="0"/>
              <a:t>Engagement of users in </a:t>
            </a:r>
            <a:r>
              <a:rPr lang="en-US" altLang="ja-JP" sz="3200" dirty="0" smtClean="0"/>
              <a:t>developing countries</a:t>
            </a:r>
          </a:p>
          <a:p>
            <a:r>
              <a:rPr lang="en-US" altLang="ja-JP" sz="3200" b="0" dirty="0" smtClean="0"/>
              <a:t>(10 Year Implementation Plan – User </a:t>
            </a:r>
            <a:r>
              <a:rPr lang="en-US" altLang="ja-JP" sz="3200" b="0" dirty="0" err="1" smtClean="0"/>
              <a:t>Involveement</a:t>
            </a:r>
            <a:r>
              <a:rPr lang="en-US" altLang="ja-JP" sz="3200" b="0" dirty="0" smtClean="0"/>
              <a:t>)</a:t>
            </a:r>
            <a:endParaRPr kumimoji="1" lang="ja-JP" altLang="en-US" sz="3200" b="0" dirty="0"/>
          </a:p>
        </p:txBody>
      </p:sp>
    </p:spTree>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 3"/>
          <p:cNvSpPr>
            <a:spLocks noGrp="1"/>
          </p:cNvSpPr>
          <p:nvPr>
            <p:ph type="ftr" sz="quarter" idx="11"/>
          </p:nvPr>
        </p:nvSpPr>
        <p:spPr/>
        <p:txBody>
          <a:bodyPr/>
          <a:lstStyle/>
          <a:p>
            <a:pPr>
              <a:defRPr/>
            </a:pPr>
            <a:endParaRPr lang="en-GB" altLang="ja-JP"/>
          </a:p>
        </p:txBody>
      </p:sp>
      <p:sp>
        <p:nvSpPr>
          <p:cNvPr id="5" name="スライド番号プレースホルダ 4"/>
          <p:cNvSpPr>
            <a:spLocks noGrp="1"/>
          </p:cNvSpPr>
          <p:nvPr>
            <p:ph type="sldNum" sz="quarter" idx="12"/>
          </p:nvPr>
        </p:nvSpPr>
        <p:spPr/>
        <p:txBody>
          <a:bodyPr/>
          <a:lstStyle/>
          <a:p>
            <a:pPr>
              <a:defRPr/>
            </a:pPr>
            <a:r>
              <a:rPr lang="en-GB" altLang="ja-JP" dirty="0" smtClean="0"/>
              <a:t>slide </a:t>
            </a:r>
            <a:fld id="{ABA50D06-9C88-4FBB-852E-9FA8ACD3C22F}" type="slidenum">
              <a:rPr lang="en-GB" altLang="ja-JP" smtClean="0"/>
              <a:pPr>
                <a:defRPr/>
              </a:pPr>
              <a:t>7</a:t>
            </a:fld>
            <a:endParaRPr lang="en-GB" altLang="ja-JP" dirty="0"/>
          </a:p>
        </p:txBody>
      </p:sp>
      <p:sp>
        <p:nvSpPr>
          <p:cNvPr id="6" name="テキスト ボックス 5"/>
          <p:cNvSpPr txBox="1"/>
          <p:nvPr/>
        </p:nvSpPr>
        <p:spPr>
          <a:xfrm>
            <a:off x="304800" y="914400"/>
            <a:ext cx="8839200" cy="5755422"/>
          </a:xfrm>
          <a:prstGeom prst="rect">
            <a:avLst/>
          </a:prstGeom>
          <a:noFill/>
        </p:spPr>
        <p:txBody>
          <a:bodyPr wrap="square" rtlCol="0">
            <a:spAutoFit/>
          </a:bodyPr>
          <a:lstStyle/>
          <a:p>
            <a:pPr>
              <a:spcBef>
                <a:spcPts val="600"/>
              </a:spcBef>
              <a:spcAft>
                <a:spcPts val="1200"/>
              </a:spcAft>
            </a:pPr>
            <a:r>
              <a:rPr lang="en-US" altLang="ja-JP" sz="2800" dirty="0" smtClean="0"/>
              <a:t>C</a:t>
            </a:r>
            <a:r>
              <a:rPr lang="en-US" altLang="ja-JP" sz="2800" dirty="0" smtClean="0"/>
              <a:t>oordination </a:t>
            </a:r>
            <a:r>
              <a:rPr lang="en-US" altLang="ja-JP" sz="2800" dirty="0" smtClean="0"/>
              <a:t>role </a:t>
            </a:r>
            <a:r>
              <a:rPr lang="en-US" altLang="ja-JP" sz="2800" b="0" dirty="0" smtClean="0"/>
              <a:t>to address </a:t>
            </a:r>
            <a:r>
              <a:rPr lang="en-US" altLang="ja-JP" sz="2800" b="0" dirty="0" smtClean="0"/>
              <a:t>the way user requirements </a:t>
            </a:r>
            <a:r>
              <a:rPr lang="en-US" altLang="ja-JP" sz="2800" b="0" dirty="0" smtClean="0"/>
              <a:t>are being </a:t>
            </a:r>
            <a:r>
              <a:rPr lang="en-US" altLang="ja-JP" sz="2800" b="0" dirty="0" smtClean="0"/>
              <a:t>met</a:t>
            </a:r>
          </a:p>
          <a:p>
            <a:pPr>
              <a:spcBef>
                <a:spcPts val="600"/>
              </a:spcBef>
              <a:spcAft>
                <a:spcPts val="1200"/>
              </a:spcAft>
            </a:pPr>
            <a:r>
              <a:rPr lang="en-US" altLang="ja-JP" sz="2800" b="0" dirty="0" smtClean="0"/>
              <a:t>Organize regular </a:t>
            </a:r>
            <a:r>
              <a:rPr lang="en-US" altLang="ja-JP" sz="2800" dirty="0" smtClean="0"/>
              <a:t>GEOSS User </a:t>
            </a:r>
            <a:r>
              <a:rPr lang="en-US" altLang="ja-JP" sz="2800" dirty="0" err="1" smtClean="0"/>
              <a:t>Fora</a:t>
            </a:r>
            <a:r>
              <a:rPr lang="en-US" altLang="ja-JP" sz="2800" b="0" dirty="0" smtClean="0"/>
              <a:t>, </a:t>
            </a:r>
            <a:r>
              <a:rPr lang="en-US" altLang="ja-JP" sz="2800" b="0" dirty="0" smtClean="0"/>
              <a:t>making use of </a:t>
            </a:r>
            <a:r>
              <a:rPr lang="en-US" altLang="ja-JP" sz="2800" b="0" dirty="0" smtClean="0"/>
              <a:t>user communities </a:t>
            </a:r>
            <a:r>
              <a:rPr lang="en-US" altLang="ja-JP" sz="2800" b="0" dirty="0" smtClean="0"/>
              <a:t>where they exist and catalyzing the formation of new ones where they do </a:t>
            </a:r>
            <a:r>
              <a:rPr lang="en-US" altLang="ja-JP" sz="2800" b="0" dirty="0" smtClean="0"/>
              <a:t>not </a:t>
            </a:r>
          </a:p>
          <a:p>
            <a:pPr>
              <a:spcBef>
                <a:spcPts val="600"/>
              </a:spcBef>
              <a:spcAft>
                <a:spcPts val="1200"/>
              </a:spcAft>
            </a:pPr>
            <a:r>
              <a:rPr lang="en-US" altLang="ja-JP" sz="2800" b="0" dirty="0" smtClean="0"/>
              <a:t>C</a:t>
            </a:r>
            <a:r>
              <a:rPr lang="en-US" altLang="ja-JP" sz="2800" b="0" dirty="0" smtClean="0"/>
              <a:t>reate </a:t>
            </a:r>
            <a:r>
              <a:rPr lang="en-US" altLang="ja-JP" sz="2800" b="0" dirty="0" smtClean="0"/>
              <a:t>an </a:t>
            </a:r>
            <a:r>
              <a:rPr lang="en-US" altLang="ja-JP" sz="2800" dirty="0" smtClean="0"/>
              <a:t>appropriate mechanism </a:t>
            </a:r>
            <a:r>
              <a:rPr lang="en-US" altLang="ja-JP" sz="2800" b="0" dirty="0" smtClean="0"/>
              <a:t>for coordinating user requirements across societal benefit areas. </a:t>
            </a:r>
            <a:endParaRPr lang="en-US" altLang="ja-JP" sz="2800" b="0" dirty="0" smtClean="0"/>
          </a:p>
          <a:p>
            <a:pPr>
              <a:spcBef>
                <a:spcPts val="600"/>
              </a:spcBef>
              <a:spcAft>
                <a:spcPts val="1200"/>
              </a:spcAft>
            </a:pPr>
            <a:r>
              <a:rPr lang="en-US" altLang="ja-JP" sz="2800" b="0" dirty="0" smtClean="0"/>
              <a:t>User </a:t>
            </a:r>
            <a:r>
              <a:rPr lang="en-US" altLang="ja-JP" sz="2800" b="0" dirty="0" err="1" smtClean="0"/>
              <a:t>Fora</a:t>
            </a:r>
            <a:r>
              <a:rPr lang="en-US" altLang="ja-JP" sz="2800" b="0" dirty="0" smtClean="0"/>
              <a:t> will </a:t>
            </a:r>
            <a:r>
              <a:rPr lang="en-US" altLang="ja-JP" sz="2800" b="0" dirty="0" smtClean="0"/>
              <a:t>document </a:t>
            </a:r>
            <a:r>
              <a:rPr lang="en-US" altLang="ja-JP" sz="2800" b="0" dirty="0" smtClean="0"/>
              <a:t>and review user requirements, assess the extent </a:t>
            </a:r>
            <a:r>
              <a:rPr lang="en-US" altLang="ja-JP" sz="2800" b="0" dirty="0" smtClean="0"/>
              <a:t>they </a:t>
            </a:r>
            <a:r>
              <a:rPr lang="en-US" altLang="ja-JP" sz="2800" b="0" dirty="0" smtClean="0"/>
              <a:t>are being met, and make </a:t>
            </a:r>
            <a:r>
              <a:rPr lang="en-US" altLang="ja-JP" sz="2800" b="0" dirty="0" smtClean="0"/>
              <a:t>recommendations</a:t>
            </a:r>
          </a:p>
          <a:p>
            <a:pPr>
              <a:spcBef>
                <a:spcPts val="600"/>
              </a:spcBef>
              <a:spcAft>
                <a:spcPts val="1200"/>
              </a:spcAft>
            </a:pPr>
            <a:r>
              <a:rPr lang="en-US" altLang="ja-JP" sz="2800" b="0" dirty="0" smtClean="0"/>
              <a:t> (10 Year Implementation Plan – User </a:t>
            </a:r>
            <a:r>
              <a:rPr lang="en-US" altLang="ja-JP" sz="2800" b="0" dirty="0" err="1" smtClean="0"/>
              <a:t>Involveement</a:t>
            </a:r>
            <a:r>
              <a:rPr lang="en-US" altLang="ja-JP" sz="2800" b="0" dirty="0" smtClean="0"/>
              <a:t>)</a:t>
            </a:r>
            <a:endParaRPr kumimoji="1" lang="ja-JP" altLang="en-US" sz="2800" b="0" dirty="0"/>
          </a:p>
        </p:txBody>
      </p:sp>
    </p:spTree>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a:spLocks noGrp="1"/>
          </p:cNvSpPr>
          <p:nvPr>
            <p:ph type="sldNum" sz="quarter" idx="10"/>
          </p:nvPr>
        </p:nvSpPr>
        <p:spPr>
          <a:xfrm>
            <a:off x="8534400" y="6553200"/>
            <a:ext cx="533400" cy="228600"/>
          </a:xfrm>
          <a:noFill/>
        </p:spPr>
        <p:txBody>
          <a:bodyPr/>
          <a:lstStyle/>
          <a:p>
            <a:fld id="{089ABD5B-4874-42A8-88F4-6634E1F56B74}" type="slidenum">
              <a:rPr lang="en-GB" sz="1000"/>
              <a:pPr/>
              <a:t>8</a:t>
            </a:fld>
            <a:endParaRPr lang="en-GB" sz="1000"/>
          </a:p>
        </p:txBody>
      </p:sp>
      <p:sp>
        <p:nvSpPr>
          <p:cNvPr id="29699" name="Rectangle 3"/>
          <p:cNvSpPr>
            <a:spLocks noChangeArrowheads="1"/>
          </p:cNvSpPr>
          <p:nvPr/>
        </p:nvSpPr>
        <p:spPr bwMode="auto">
          <a:xfrm>
            <a:off x="228600" y="990600"/>
            <a:ext cx="8763000" cy="946150"/>
          </a:xfrm>
          <a:prstGeom prst="rect">
            <a:avLst/>
          </a:prstGeom>
          <a:noFill/>
          <a:ln w="9525">
            <a:noFill/>
            <a:miter lim="800000"/>
            <a:headEnd/>
            <a:tailEnd/>
          </a:ln>
        </p:spPr>
        <p:txBody>
          <a:bodyPr>
            <a:spAutoFit/>
          </a:bodyPr>
          <a:lstStyle/>
          <a:p>
            <a:r>
              <a:rPr lang="en-US" sz="2800">
                <a:solidFill>
                  <a:schemeClr val="folHlink"/>
                </a:solidFill>
              </a:rPr>
              <a:t>A Global, Coordinated, Comprehensive and Sustained System of Observing Systems</a:t>
            </a:r>
            <a:endParaRPr lang="zh-CN" altLang="en-US" sz="2800">
              <a:solidFill>
                <a:schemeClr val="folHlink"/>
              </a:solidFill>
              <a:ea typeface="SimSun" pitchFamily="2" charset="-122"/>
            </a:endParaRPr>
          </a:p>
        </p:txBody>
      </p:sp>
      <p:grpSp>
        <p:nvGrpSpPr>
          <p:cNvPr id="2" name="Group 7"/>
          <p:cNvGrpSpPr>
            <a:grpSpLocks/>
          </p:cNvGrpSpPr>
          <p:nvPr/>
        </p:nvGrpSpPr>
        <p:grpSpPr bwMode="auto">
          <a:xfrm>
            <a:off x="820738" y="1951038"/>
            <a:ext cx="7561262" cy="4678362"/>
            <a:chOff x="820738" y="1951038"/>
            <a:chExt cx="7561262" cy="4678362"/>
          </a:xfrm>
        </p:grpSpPr>
        <p:grpSp>
          <p:nvGrpSpPr>
            <p:cNvPr id="3" name="Group 7"/>
            <p:cNvGrpSpPr>
              <a:grpSpLocks/>
            </p:cNvGrpSpPr>
            <p:nvPr/>
          </p:nvGrpSpPr>
          <p:grpSpPr bwMode="auto">
            <a:xfrm>
              <a:off x="820738" y="1951038"/>
              <a:ext cx="7561262" cy="4678362"/>
              <a:chOff x="517" y="1008"/>
              <a:chExt cx="4725" cy="2851"/>
            </a:xfrm>
          </p:grpSpPr>
          <p:pic>
            <p:nvPicPr>
              <p:cNvPr id="29703" name="Picture 4" descr="W:\Movies, Images and Sounds\Earth Obs\newDataManagementInternational_Reversed.png"/>
              <p:cNvPicPr>
                <a:picLocks noChangeAspect="1" noChangeArrowheads="1"/>
              </p:cNvPicPr>
              <p:nvPr/>
            </p:nvPicPr>
            <p:blipFill>
              <a:blip r:embed="rId3" cstate="print"/>
              <a:srcRect/>
              <a:stretch>
                <a:fillRect/>
              </a:stretch>
            </p:blipFill>
            <p:spPr bwMode="auto">
              <a:xfrm>
                <a:off x="517" y="1008"/>
                <a:ext cx="4725" cy="2851"/>
              </a:xfrm>
              <a:prstGeom prst="rect">
                <a:avLst/>
              </a:prstGeom>
              <a:noFill/>
              <a:ln w="9525">
                <a:noFill/>
                <a:miter lim="800000"/>
                <a:headEnd/>
                <a:tailEnd/>
              </a:ln>
            </p:spPr>
          </p:pic>
          <p:sp>
            <p:nvSpPr>
              <p:cNvPr id="29704" name="Oval 5"/>
              <p:cNvSpPr>
                <a:spLocks noChangeArrowheads="1"/>
              </p:cNvSpPr>
              <p:nvPr/>
            </p:nvSpPr>
            <p:spPr bwMode="auto">
              <a:xfrm>
                <a:off x="1632" y="2016"/>
                <a:ext cx="2544" cy="672"/>
              </a:xfrm>
              <a:prstGeom prst="ellipse">
                <a:avLst/>
              </a:prstGeom>
              <a:gradFill rotWithShape="1">
                <a:gsLst>
                  <a:gs pos="0">
                    <a:schemeClr val="folHlink"/>
                  </a:gs>
                  <a:gs pos="100000">
                    <a:schemeClr val="bg1"/>
                  </a:gs>
                </a:gsLst>
                <a:lin ang="5400000" scaled="1"/>
              </a:gradFill>
              <a:ln w="9525" algn="ctr">
                <a:solidFill>
                  <a:schemeClr val="tx1"/>
                </a:solidFill>
                <a:round/>
                <a:headEnd/>
                <a:tailEnd/>
              </a:ln>
            </p:spPr>
            <p:txBody>
              <a:bodyPr anchor="ctr">
                <a:spAutoFit/>
              </a:bodyPr>
              <a:lstStyle/>
              <a:p>
                <a:endParaRPr lang="en-US"/>
              </a:p>
            </p:txBody>
          </p:sp>
        </p:grpSp>
        <p:sp>
          <p:nvSpPr>
            <p:cNvPr id="29702" name="Text Box 6"/>
            <p:cNvSpPr txBox="1">
              <a:spLocks noChangeArrowheads="1"/>
            </p:cNvSpPr>
            <p:nvPr/>
          </p:nvSpPr>
          <p:spPr bwMode="auto">
            <a:xfrm>
              <a:off x="3048000" y="3932238"/>
              <a:ext cx="3124200" cy="584200"/>
            </a:xfrm>
            <a:prstGeom prst="rect">
              <a:avLst/>
            </a:prstGeom>
            <a:noFill/>
            <a:ln w="9525" algn="ctr">
              <a:noFill/>
              <a:miter lim="800000"/>
              <a:headEnd/>
              <a:tailEnd/>
            </a:ln>
          </p:spPr>
          <p:txBody>
            <a:bodyPr>
              <a:spAutoFit/>
            </a:bodyPr>
            <a:lstStyle/>
            <a:p>
              <a:pPr>
                <a:spcBef>
                  <a:spcPct val="50000"/>
                </a:spcBef>
              </a:pPr>
              <a:r>
                <a:rPr lang="en-US" sz="3200"/>
                <a:t>GEOSS</a:t>
              </a:r>
            </a:p>
          </p:txBody>
        </p:sp>
      </p:grpSp>
    </p:spTree>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spider"/>
          <p:cNvPicPr>
            <a:picLocks noChangeAspect="1" noChangeArrowheads="1"/>
          </p:cNvPicPr>
          <p:nvPr/>
        </p:nvPicPr>
        <p:blipFill>
          <a:blip r:embed="rId3" cstate="print"/>
          <a:srcRect/>
          <a:stretch>
            <a:fillRect/>
          </a:stretch>
        </p:blipFill>
        <p:spPr bwMode="auto">
          <a:xfrm>
            <a:off x="304800" y="1376363"/>
            <a:ext cx="8839200" cy="5481637"/>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GEO_presentation_template">
  <a:themeElements>
    <a:clrScheme name="">
      <a:dk1>
        <a:srgbClr val="000098"/>
      </a:dk1>
      <a:lt1>
        <a:srgbClr val="FFFFFF"/>
      </a:lt1>
      <a:dk2>
        <a:srgbClr val="000098"/>
      </a:dk2>
      <a:lt2>
        <a:srgbClr val="808080"/>
      </a:lt2>
      <a:accent1>
        <a:srgbClr val="FFCC99"/>
      </a:accent1>
      <a:accent2>
        <a:srgbClr val="000098"/>
      </a:accent2>
      <a:accent3>
        <a:srgbClr val="FFFFFF"/>
      </a:accent3>
      <a:accent4>
        <a:srgbClr val="000081"/>
      </a:accent4>
      <a:accent5>
        <a:srgbClr val="FFE2CA"/>
      </a:accent5>
      <a:accent6>
        <a:srgbClr val="000089"/>
      </a:accent6>
      <a:hlink>
        <a:srgbClr val="000098"/>
      </a:hlink>
      <a:folHlink>
        <a:srgbClr val="000098"/>
      </a:folHlink>
    </a:clrScheme>
    <a:fontScheme name="GEO_presentation_templat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ZA" sz="3600" b="1" i="0" u="none" strike="noStrike" cap="none" normalizeH="0" baseline="0" smtClean="0">
            <a:ln>
              <a:noFill/>
            </a:ln>
            <a:solidFill>
              <a:schemeClr val="tx2"/>
            </a:solidFill>
            <a:effectLst/>
            <a:latin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ZA" sz="3600" b="1" i="0" u="none" strike="noStrike" cap="none" normalizeH="0" baseline="0" smtClean="0">
            <a:ln>
              <a:noFill/>
            </a:ln>
            <a:solidFill>
              <a:schemeClr val="tx2"/>
            </a:solidFill>
            <a:effectLst/>
            <a:latin typeface="Arial" pitchFamily="34" charset="0"/>
          </a:defRPr>
        </a:defPPr>
      </a:lstStyle>
    </a:lnDef>
  </a:objectDefaults>
  <a:extraClrSchemeLst>
    <a:extraClrScheme>
      <a:clrScheme name="GEO_presentation_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GEO_presentatio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EO_presentation_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EO_presentation_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EO_presentation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EO_presentation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GEO_presentation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98"/>
    </a:dk1>
    <a:lt1>
      <a:srgbClr val="FFFFFF"/>
    </a:lt1>
    <a:dk2>
      <a:srgbClr val="000098"/>
    </a:dk2>
    <a:lt2>
      <a:srgbClr val="808080"/>
    </a:lt2>
    <a:accent1>
      <a:srgbClr val="FFCC99"/>
    </a:accent1>
    <a:accent2>
      <a:srgbClr val="000098"/>
    </a:accent2>
    <a:accent3>
      <a:srgbClr val="FFFFFF"/>
    </a:accent3>
    <a:accent4>
      <a:srgbClr val="000081"/>
    </a:accent4>
    <a:accent5>
      <a:srgbClr val="FFE2CA"/>
    </a:accent5>
    <a:accent6>
      <a:srgbClr val="000089"/>
    </a:accent6>
    <a:hlink>
      <a:srgbClr val="000098"/>
    </a:hlink>
    <a:folHlink>
      <a:srgbClr val="000098"/>
    </a:folHlink>
  </a:clrScheme>
</a:themeOverride>
</file>

<file path=docProps/app.xml><?xml version="1.0" encoding="utf-8"?>
<Properties xmlns="http://schemas.openxmlformats.org/officeDocument/2006/extended-properties" xmlns:vt="http://schemas.openxmlformats.org/officeDocument/2006/docPropsVTypes">
  <Template/>
  <TotalTime>11420</TotalTime>
  <Words>1018</Words>
  <Application>Microsoft Office PowerPoint</Application>
  <PresentationFormat>画面に合わせる (4:3)</PresentationFormat>
  <Paragraphs>135</Paragraphs>
  <Slides>24</Slides>
  <Notes>16</Notes>
  <HiddenSlides>0</HiddenSlides>
  <MMClips>0</MMClips>
  <ScaleCrop>false</ScaleCrop>
  <HeadingPairs>
    <vt:vector size="4" baseType="variant">
      <vt:variant>
        <vt:lpstr>テーマ</vt:lpstr>
      </vt:variant>
      <vt:variant>
        <vt:i4>1</vt:i4>
      </vt:variant>
      <vt:variant>
        <vt:lpstr>スライド タイトル</vt:lpstr>
      </vt:variant>
      <vt:variant>
        <vt:i4>24</vt:i4>
      </vt:variant>
    </vt:vector>
  </HeadingPairs>
  <TitlesOfParts>
    <vt:vector size="25" baseType="lpstr">
      <vt:lpstr>GEO_presentation_template</vt:lpstr>
      <vt:lpstr> Building a User Driven GEOSS  Masami Onoda, GEO Secretariat  Workshop at 34th ISRSE, Sydney, Australia 10 April, 2011 </vt:lpstr>
      <vt:lpstr>スライド 2</vt:lpstr>
      <vt:lpstr>スライド 3</vt:lpstr>
      <vt:lpstr>GEO  Group on Earth Observations  GEOSS  Global Earth Observation  System of Systems</vt:lpstr>
      <vt:lpstr>スライド 5</vt:lpstr>
      <vt:lpstr>スライド 6</vt:lpstr>
      <vt:lpstr>スライド 7</vt:lpstr>
      <vt:lpstr>スライド 8</vt:lpstr>
      <vt:lpstr>スライド 9</vt:lpstr>
      <vt:lpstr>スライド 10</vt:lpstr>
      <vt:lpstr>スライド 11</vt:lpstr>
      <vt:lpstr>スライド 12</vt:lpstr>
      <vt:lpstr>スライド 13</vt:lpstr>
      <vt:lpstr>スライド 14</vt:lpstr>
      <vt:lpstr>Crop Assessment and Monitoring</vt:lpstr>
      <vt:lpstr>GEO Biodiversity Network</vt:lpstr>
      <vt:lpstr>スライド 17</vt:lpstr>
      <vt:lpstr>スライド 18</vt:lpstr>
      <vt:lpstr>スライド 19</vt:lpstr>
      <vt:lpstr>スライド 20</vt:lpstr>
      <vt:lpstr>スライド 21</vt:lpstr>
      <vt:lpstr>The Concept of “Community of Practice”</vt:lpstr>
      <vt:lpstr>スライド 23</vt:lpstr>
      <vt:lpstr> Thank you!  www.earthobservations.org </vt:lpstr>
    </vt:vector>
  </TitlesOfParts>
  <Company>dst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 and GEOSS…….</dc:title>
  <dc:creator>Imraan Saloojee</dc:creator>
  <cp:lastModifiedBy>space003</cp:lastModifiedBy>
  <cp:revision>562</cp:revision>
  <dcterms:created xsi:type="dcterms:W3CDTF">2006-04-30T14:15:52Z</dcterms:created>
  <dcterms:modified xsi:type="dcterms:W3CDTF">2011-04-09T22:17:49Z</dcterms:modified>
</cp:coreProperties>
</file>