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5" autoAdjust="0"/>
    <p:restoredTop sz="94660"/>
  </p:normalViewPr>
  <p:slideViewPr>
    <p:cSldViewPr>
      <p:cViewPr varScale="1">
        <p:scale>
          <a:sx n="69" d="100"/>
          <a:sy n="69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01A0-0DC4-4D74-9FA5-A1DF3AC68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01A0-0DC4-4D74-9FA5-A1DF3AC68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59000"/>
            <a:ext cx="3810000" cy="397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9000"/>
            <a:ext cx="3810000" cy="397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52C8-5EAB-464D-8991-C645ED133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01A0-0DC4-4D74-9FA5-A1DF3AC688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From “Usability Testing 2009”</a:t>
            </a:r>
            <a:br>
              <a:rPr lang="en-US" dirty="0" smtClean="0"/>
            </a:br>
            <a:r>
              <a:rPr lang="en-US" dirty="0" smtClean="0"/>
              <a:t>to the “Sprint to Plenary 2011”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00400"/>
            <a:ext cx="7239000" cy="365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GEO Portal and Clearinghouse: reaching 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out to users with user-friendly interfaces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Gary J. Foley, PhD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Co-chair, User interface Committee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10 April 2011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to the Plenary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Plenary-VI: The ADC realized that the feedback from the UIC was important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April 2011, UIC Meeting:  The ADC presents a proposal to the UIC to partner in the Sprint to the Plenary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Background </a:t>
            </a:r>
            <a:r>
              <a:rPr lang="en-US" dirty="0" smtClean="0"/>
              <a:t>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71" y="1600200"/>
            <a:ext cx="8298329" cy="4876800"/>
          </a:xfrm>
        </p:spPr>
        <p:txBody>
          <a:bodyPr/>
          <a:lstStyle/>
          <a:p>
            <a:r>
              <a:rPr lang="en-US" dirty="0" smtClean="0"/>
              <a:t>ADC meeting in Brazil resolved to adopt a modified approach in demonstrating value of GEOSS to share with Plenary:</a:t>
            </a:r>
          </a:p>
          <a:p>
            <a:pPr lvl="1"/>
            <a:r>
              <a:rPr lang="en-US" dirty="0" smtClean="0"/>
              <a:t>Evolve from search to EO data </a:t>
            </a:r>
            <a:r>
              <a:rPr lang="en-US" dirty="0" smtClean="0"/>
              <a:t>access*</a:t>
            </a:r>
            <a:endParaRPr lang="en-US" dirty="0" smtClean="0"/>
          </a:p>
          <a:p>
            <a:pPr lvl="1"/>
            <a:r>
              <a:rPr lang="en-US" dirty="0" smtClean="0"/>
              <a:t>Simplify registration, discovery, and </a:t>
            </a:r>
            <a:r>
              <a:rPr lang="en-US" dirty="0" smtClean="0"/>
              <a:t>access*</a:t>
            </a:r>
            <a:endParaRPr lang="en-US" dirty="0" smtClean="0"/>
          </a:p>
          <a:p>
            <a:pPr lvl="1"/>
            <a:r>
              <a:rPr lang="en-US" dirty="0" smtClean="0"/>
              <a:t>Enable/integrate access to key inventories</a:t>
            </a:r>
          </a:p>
          <a:p>
            <a:pPr lvl="1"/>
            <a:r>
              <a:rPr lang="en-US" dirty="0" smtClean="0"/>
              <a:t>Focus on Critical EO Priorities and </a:t>
            </a:r>
            <a:r>
              <a:rPr lang="en-US" dirty="0" smtClean="0"/>
              <a:t>Data-CORE</a:t>
            </a:r>
          </a:p>
          <a:p>
            <a:pPr lvl="1"/>
            <a:endParaRPr lang="en-US" dirty="0"/>
          </a:p>
          <a:p>
            <a:pPr lvl="1">
              <a:buNone/>
            </a:pPr>
            <a:r>
              <a:rPr lang="en-US" dirty="0" smtClean="0"/>
              <a:t>* Responses to UIC feedback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Sprint to Plenary action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a vocabulary of EO observational </a:t>
            </a:r>
            <a:r>
              <a:rPr lang="en-US" sz="2800" dirty="0" err="1" smtClean="0"/>
              <a:t>parameters</a:t>
            </a:r>
            <a:r>
              <a:rPr lang="en-US" sz="2000" i="1" dirty="0" err="1" smtClean="0"/>
              <a:t>(April</a:t>
            </a:r>
            <a:r>
              <a:rPr lang="en-US" sz="2000" i="1" dirty="0" smtClean="0"/>
              <a:t> 18 – core set; June 1 for all UIC-identified terms)</a:t>
            </a:r>
            <a:endParaRPr lang="en-US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Identify, assess and prioritize data sets (triage) supporting priority EO parameters </a:t>
            </a:r>
            <a:r>
              <a:rPr lang="en-US" sz="2000" i="1" dirty="0" smtClean="0"/>
              <a:t>(April 15, 2011)</a:t>
            </a:r>
            <a:endParaRPr lang="en-US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Engage data providers in enabling online access </a:t>
            </a:r>
            <a:r>
              <a:rPr lang="en-US" sz="2000" i="1" dirty="0" smtClean="0"/>
              <a:t>(April 15 – August 30, 2011)</a:t>
            </a:r>
            <a:endParaRPr lang="en-US" sz="28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Action plan, cont’d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Integrate selected features of </a:t>
            </a:r>
            <a:r>
              <a:rPr lang="en-US" sz="2800" dirty="0" err="1" smtClean="0"/>
              <a:t>FedEO</a:t>
            </a:r>
            <a:r>
              <a:rPr lang="en-US" sz="2800" dirty="0" smtClean="0"/>
              <a:t>, GENESI-DR, and </a:t>
            </a:r>
            <a:r>
              <a:rPr lang="en-US" sz="2800" dirty="0" err="1" smtClean="0"/>
              <a:t>EuroGEOSS</a:t>
            </a:r>
            <a:r>
              <a:rPr lang="en-US" sz="2800" dirty="0" smtClean="0"/>
              <a:t> into GCI </a:t>
            </a:r>
            <a:r>
              <a:rPr lang="en-US" sz="2000" i="1" dirty="0" smtClean="0"/>
              <a:t>(April 15 – Sept 30, 2011)</a:t>
            </a:r>
            <a:endParaRPr lang="en-US" sz="2800" i="1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Complete GCI upgrades for the Plenary demonstration </a:t>
            </a:r>
            <a:r>
              <a:rPr lang="en-US" sz="2000" i="1" dirty="0" smtClean="0"/>
              <a:t>(May – September 2011)</a:t>
            </a:r>
            <a:endParaRPr lang="en-US" sz="2800" i="1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Package demonstration and usability testing for Plenary </a:t>
            </a:r>
            <a:r>
              <a:rPr lang="en-US" sz="2000" i="1" dirty="0" smtClean="0"/>
              <a:t>(July – November 2011)</a:t>
            </a:r>
            <a:endParaRPr lang="en-US" sz="2800" i="1" dirty="0" smtClean="0"/>
          </a:p>
          <a:p>
            <a:pPr marL="514350" indent="-514350">
              <a:buNone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1. Develop a vocabulary of EO observational parameters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88" y="2300941"/>
            <a:ext cx="8705850" cy="4109384"/>
          </a:xfrm>
        </p:spPr>
        <p:txBody>
          <a:bodyPr/>
          <a:lstStyle/>
          <a:p>
            <a:r>
              <a:rPr lang="en-US" dirty="0" smtClean="0"/>
              <a:t> Identify observational parameters that support the UIC EO Priorities</a:t>
            </a:r>
          </a:p>
          <a:p>
            <a:r>
              <a:rPr lang="en-US" dirty="0" smtClean="0"/>
              <a:t>Use/leverage existing vocabularies and definitions</a:t>
            </a:r>
          </a:p>
          <a:p>
            <a:r>
              <a:rPr lang="en-US" dirty="0" smtClean="0"/>
              <a:t>Build navigation hierarchies/networks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246" y="4622249"/>
            <a:ext cx="7772400" cy="830997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UIC: Collaborate in evaluation of vocabulary in coordination with the User Requirements Registry lexicon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2. Identify, assess and prioritize data sets supporting priority EO parameters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88" y="2046941"/>
            <a:ext cx="8705850" cy="4363384"/>
          </a:xfrm>
        </p:spPr>
        <p:txBody>
          <a:bodyPr/>
          <a:lstStyle/>
          <a:p>
            <a:r>
              <a:rPr lang="en-US" dirty="0" smtClean="0"/>
              <a:t>Use GEOSS Data-CORE as a reference but engage all providers to locate data resources supporting the EO priorities</a:t>
            </a:r>
          </a:p>
          <a:p>
            <a:r>
              <a:rPr lang="en-US" dirty="0" smtClean="0"/>
              <a:t>Set priority for engagement (Next subtask) based on 1) standard online access, 2) any online access, and 3) offline/order access.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176" y="4303059"/>
            <a:ext cx="7664824" cy="830997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UIC: Assist in identification of high priority data sets, from a user point of view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3. Engage data providers in enabling online access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88" y="1987176"/>
            <a:ext cx="8705850" cy="4423149"/>
          </a:xfrm>
        </p:spPr>
        <p:txBody>
          <a:bodyPr/>
          <a:lstStyle/>
          <a:p>
            <a:r>
              <a:rPr lang="en-US" dirty="0" smtClean="0"/>
              <a:t>Simplify registration process</a:t>
            </a:r>
          </a:p>
          <a:p>
            <a:r>
              <a:rPr lang="en-US" dirty="0" smtClean="0"/>
              <a:t>Tag priority EO metadata with GEOSS Data-CORE and EO vocabulary</a:t>
            </a:r>
          </a:p>
          <a:p>
            <a:r>
              <a:rPr lang="en-US" dirty="0" smtClean="0"/>
              <a:t>Assist in registration of highly-accessible priority EO data </a:t>
            </a:r>
          </a:p>
          <a:p>
            <a:r>
              <a:rPr lang="en-US" dirty="0" smtClean="0"/>
              <a:t>Assist in enabling access to priority EO data using standard protocols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01059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4. Evaluate integration of features of </a:t>
            </a:r>
            <a:r>
              <a:rPr lang="en-US" sz="3600" dirty="0" err="1" smtClean="0"/>
              <a:t>FedEO</a:t>
            </a:r>
            <a:r>
              <a:rPr lang="en-US" sz="3600" dirty="0" smtClean="0"/>
              <a:t>, GENESI-DR, and </a:t>
            </a:r>
            <a:r>
              <a:rPr lang="en-US" sz="3600" dirty="0" err="1" smtClean="0"/>
              <a:t>EuroGEOSS</a:t>
            </a:r>
            <a:r>
              <a:rPr lang="en-US" sz="3600" dirty="0" smtClean="0"/>
              <a:t> into GCI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94000"/>
            <a:ext cx="7772400" cy="3073399"/>
          </a:xfrm>
        </p:spPr>
        <p:txBody>
          <a:bodyPr/>
          <a:lstStyle/>
          <a:p>
            <a:r>
              <a:rPr lang="en-US" dirty="0" smtClean="0"/>
              <a:t>Evaluate current capabilities and features</a:t>
            </a:r>
          </a:p>
          <a:p>
            <a:r>
              <a:rPr lang="en-US" dirty="0" smtClean="0"/>
              <a:t>Demonstrate minimal integration of systems into GCI</a:t>
            </a:r>
          </a:p>
          <a:p>
            <a:r>
              <a:rPr lang="en-US" dirty="0" smtClean="0"/>
              <a:t>Develop operational plan to more fully integrate elements into GCI by Plenary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8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5. Complete GCI upgrades for the Plenary demonstration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53334"/>
            <a:ext cx="8077200" cy="3714066"/>
          </a:xfrm>
        </p:spPr>
        <p:txBody>
          <a:bodyPr/>
          <a:lstStyle/>
          <a:p>
            <a:r>
              <a:rPr lang="en-US" sz="2800" dirty="0" smtClean="0"/>
              <a:t>Modify GCI components to improve browse and search capabilities</a:t>
            </a:r>
          </a:p>
          <a:p>
            <a:r>
              <a:rPr lang="en-US" sz="2800" dirty="0" smtClean="0"/>
              <a:t>Exploit EO vocabulary in browse</a:t>
            </a:r>
          </a:p>
          <a:p>
            <a:r>
              <a:rPr lang="en-US" sz="2800" dirty="0" smtClean="0"/>
              <a:t>Deploy brokered search capability</a:t>
            </a:r>
          </a:p>
          <a:p>
            <a:r>
              <a:rPr lang="en-US" sz="2800" dirty="0" smtClean="0"/>
              <a:t>Enable search for Data-CORE, EO Priorities, and image inventories through GCI (GWP+CH)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706" y="5498068"/>
            <a:ext cx="7470588" cy="830997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UIC:  Assist in developing and running user scenarios that exercise browse, search, and access capabilities.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6. Package demonstration and usability testing for Plenary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88" y="2211294"/>
            <a:ext cx="8705850" cy="4199031"/>
          </a:xfrm>
        </p:spPr>
        <p:txBody>
          <a:bodyPr/>
          <a:lstStyle/>
          <a:p>
            <a:r>
              <a:rPr lang="en-US" dirty="0" smtClean="0"/>
              <a:t>Script demonstration of available and planned capabilities for the Plenary</a:t>
            </a:r>
          </a:p>
          <a:p>
            <a:r>
              <a:rPr lang="en-US" dirty="0" smtClean="0"/>
              <a:t>Conduct demonstration for Plenary</a:t>
            </a:r>
          </a:p>
          <a:p>
            <a:r>
              <a:rPr lang="en-US" dirty="0" smtClean="0"/>
              <a:t>Conduct another round of usability testing at Plenary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2706" y="4497294"/>
            <a:ext cx="7874000" cy="830997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UIC: Primary role in developing and presenting the demonstration for Plenary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22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i="1" dirty="0"/>
              <a:t>G</a:t>
            </a:r>
            <a:r>
              <a:rPr lang="en-US" sz="4000" i="1" dirty="0" smtClean="0"/>
              <a:t>EOSS </a:t>
            </a:r>
            <a:r>
              <a:rPr lang="en-US" sz="4000" i="1" dirty="0" smtClean="0"/>
              <a:t>Starts and Ends with the Users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b="0" dirty="0" smtClean="0"/>
              <a:t>i.e. the Decision-Makers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59000"/>
            <a:ext cx="7772400" cy="424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It starts with the </a:t>
            </a:r>
            <a:r>
              <a:rPr lang="en-US" b="1" dirty="0" smtClean="0"/>
              <a:t>engagement </a:t>
            </a:r>
            <a:r>
              <a:rPr lang="en-US" dirty="0" smtClean="0"/>
              <a:t>of a “spectrum” of relevant Users (decision-makers) to learn about what they do and what </a:t>
            </a:r>
            <a:r>
              <a:rPr lang="en-US" dirty="0" smtClean="0"/>
              <a:t> GEOSS could </a:t>
            </a:r>
            <a:r>
              <a:rPr lang="en-US" dirty="0" smtClean="0"/>
              <a:t>help them do it better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 ends with </a:t>
            </a:r>
            <a:r>
              <a:rPr lang="en-US" b="1" dirty="0" smtClean="0"/>
              <a:t>feedback</a:t>
            </a:r>
            <a:r>
              <a:rPr lang="en-US" dirty="0" smtClean="0"/>
              <a:t> from the Users on whether decision-making improved and the anticipated </a:t>
            </a:r>
            <a:r>
              <a:rPr lang="en-US" dirty="0" smtClean="0"/>
              <a:t>Societal Benefits were </a:t>
            </a:r>
            <a:r>
              <a:rPr lang="en-US" dirty="0" smtClean="0"/>
              <a:t>realized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requested UIC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Collaborate in evaluation of vocabulary in coordination with the User Requirements Registry lexicon</a:t>
            </a:r>
          </a:p>
          <a:p>
            <a:r>
              <a:rPr lang="en-US" dirty="0" smtClean="0"/>
              <a:t>Assist in identification of high priority data sets, from a user point of view</a:t>
            </a:r>
          </a:p>
          <a:p>
            <a:r>
              <a:rPr lang="en-US" dirty="0" smtClean="0"/>
              <a:t>Assist in developing and running user scenarios that exercise browse, search, and access capabilities</a:t>
            </a:r>
          </a:p>
          <a:p>
            <a:r>
              <a:rPr lang="en-US" dirty="0" smtClean="0"/>
              <a:t>Primary role in developing and presenting the demonstration for Plenary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im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06563"/>
            <a:ext cx="276225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96850"/>
            <a:ext cx="8229600" cy="762000"/>
          </a:xfrm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mtClean="0">
                <a:solidFill>
                  <a:srgbClr val="CC6600"/>
                </a:solidFill>
              </a:rPr>
              <a:t>THE SPECTRUM OF USERS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114800" cy="4271963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spcBef>
                <a:spcPct val="0"/>
              </a:spcBef>
              <a:buClrTx/>
              <a:buFontTx/>
              <a:buNone/>
            </a:pPr>
            <a:r>
              <a:rPr lang="en-US" smtClean="0"/>
              <a:t>Earth observations &amp; earth system models</a:t>
            </a:r>
          </a:p>
          <a:p>
            <a:pPr marL="533400" indent="-533400" eaLnBrk="1" hangingPunct="1">
              <a:spcBef>
                <a:spcPct val="0"/>
              </a:spcBef>
              <a:buClrTx/>
              <a:buFontTx/>
              <a:buNone/>
            </a:pPr>
            <a:r>
              <a:rPr lang="en-US" smtClean="0"/>
              <a:t>Data-to-Information archiving &amp; services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Decision support tool development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Decision making</a:t>
            </a:r>
          </a:p>
          <a:p>
            <a:pPr marL="533400" indent="-533400" eaLnBrk="1" hangingPunct="1">
              <a:buFontTx/>
              <a:buNone/>
            </a:pPr>
            <a:endParaRPr lang="en-US" smtClean="0"/>
          </a:p>
          <a:p>
            <a:pPr marL="533400" indent="-533400" eaLnBrk="1" hangingPunct="1">
              <a:buFontTx/>
              <a:buNone/>
            </a:pPr>
            <a:r>
              <a:rPr lang="en-US" smtClean="0"/>
              <a:t>Assessment of benefits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495800" cy="4270375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mtClean="0"/>
              <a:t>Earth system scientists and modelers</a:t>
            </a:r>
          </a:p>
          <a:p>
            <a:pPr eaLnBrk="1" hangingPunct="1">
              <a:buFontTx/>
              <a:buNone/>
            </a:pPr>
            <a:r>
              <a:rPr lang="en-US" smtClean="0"/>
              <a:t>Earth system service providers</a:t>
            </a:r>
          </a:p>
          <a:p>
            <a:pPr eaLnBrk="1" hangingPunct="1">
              <a:buFontTx/>
              <a:buNone/>
            </a:pPr>
            <a:r>
              <a:rPr lang="en-US" smtClean="0"/>
              <a:t>Environmental process modelers &amp; researchers</a:t>
            </a:r>
          </a:p>
          <a:p>
            <a:pPr eaLnBrk="1" hangingPunct="1">
              <a:buFontTx/>
              <a:buNone/>
            </a:pPr>
            <a:r>
              <a:rPr lang="en-US" smtClean="0"/>
              <a:t>Policy Makers &amp; Environmental managers</a:t>
            </a:r>
          </a:p>
          <a:p>
            <a:pPr eaLnBrk="1" hangingPunct="1">
              <a:buFontTx/>
              <a:buNone/>
            </a:pPr>
            <a:r>
              <a:rPr lang="en-US" smtClean="0"/>
              <a:t>Public officials, advocacy groups &amp; the Public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15975" y="1057275"/>
            <a:ext cx="327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From observations systems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649413" y="6140450"/>
            <a:ext cx="236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To societal benefits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932363" y="1052513"/>
            <a:ext cx="3595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User requirements well known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972050" y="6064250"/>
            <a:ext cx="374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Not aware that observational Requirements are even needed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82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4400">
                <a:solidFill>
                  <a:schemeClr val="tx2"/>
                </a:solidFill>
              </a:rPr>
              <a:t>The GEOSS Framework 2005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72390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Users and Scientific Communities Served By</a:t>
            </a:r>
          </a:p>
          <a:p>
            <a:pPr algn="ctr"/>
            <a:r>
              <a:rPr lang="en-US"/>
              <a:t>GEOSS Common Approaches       Systems within their Mandates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241925" y="2325688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/>
              <a:t>UIC Goal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697413" y="4887913"/>
            <a:ext cx="312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Organize this side of the</a:t>
            </a:r>
          </a:p>
          <a:p>
            <a:pPr algn="ctr"/>
            <a:r>
              <a:rPr lang="en-US" sz="2000" b="1"/>
              <a:t>GEOSS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5088"/>
            <a:ext cx="7772400" cy="665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1835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The Public</a:t>
            </a:r>
          </a:p>
          <a:p>
            <a:r>
              <a:rPr lang="en-US" b="1"/>
              <a:t>Public Officials</a:t>
            </a:r>
          </a:p>
          <a:p>
            <a:r>
              <a:rPr lang="en-US" b="1"/>
              <a:t>NGOs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 rot="1564522">
            <a:off x="1800225" y="957263"/>
            <a:ext cx="706438" cy="193675"/>
          </a:xfrm>
          <a:prstGeom prst="leftArrow">
            <a:avLst>
              <a:gd name="adj1" fmla="val 50000"/>
              <a:gd name="adj2" fmla="val 911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sz="4000" b="1" smtClean="0"/>
              <a:t>Usability Testing and the GEOSS Common Infrastructure (GCI)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Almost no one was testing the three GEO Portals and the GCI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Usability testing was sponsored by the UIC at ISRSE-33, via </a:t>
            </a:r>
            <a:r>
              <a:rPr lang="en-US" dirty="0" err="1" smtClean="0"/>
              <a:t>webex</a:t>
            </a:r>
            <a:r>
              <a:rPr lang="en-US" dirty="0" smtClean="0"/>
              <a:t>, at GEO-VI, </a:t>
            </a:r>
            <a:r>
              <a:rPr lang="en-US" dirty="0" smtClean="0"/>
              <a:t>ESIP’s </a:t>
            </a:r>
            <a:r>
              <a:rPr lang="en-US" dirty="0" smtClean="0"/>
              <a:t>meeting </a:t>
            </a:r>
            <a:r>
              <a:rPr lang="en-US" dirty="0" smtClean="0"/>
              <a:t>and </a:t>
            </a:r>
            <a:r>
              <a:rPr lang="en-US" dirty="0" smtClean="0"/>
              <a:t>GEO </a:t>
            </a:r>
            <a:r>
              <a:rPr lang="en-US" dirty="0" smtClean="0"/>
              <a:t>WP </a:t>
            </a:r>
            <a:r>
              <a:rPr lang="en-US" dirty="0" smtClean="0"/>
              <a:t>Symposium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Almost 250 testers; good feedback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Reports to the IOC, the Portal Providers </a:t>
            </a:r>
            <a:r>
              <a:rPr lang="en-US" dirty="0" smtClean="0"/>
              <a:t>, the GCI-CT and </a:t>
            </a:r>
            <a:r>
              <a:rPr lang="en-US" dirty="0" smtClean="0"/>
              <a:t>the ADC with constructive feedback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im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06563"/>
            <a:ext cx="276225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96850"/>
            <a:ext cx="8229600" cy="762000"/>
          </a:xfrm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mtClean="0">
                <a:solidFill>
                  <a:srgbClr val="CC6600"/>
                </a:solidFill>
              </a:rPr>
              <a:t>THE SPECTRUM OF USERS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313"/>
            <a:ext cx="4114800" cy="4271962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None/>
            </a:pPr>
            <a:r>
              <a:rPr lang="en-US" smtClean="0"/>
              <a:t>Earth observations &amp; earth system models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Data-to-Information archiving &amp; services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Decision support tool development</a:t>
            </a:r>
          </a:p>
          <a:p>
            <a:pPr marL="533400" indent="-533400" eaLnBrk="1" hangingPunct="1">
              <a:buFontTx/>
              <a:buNone/>
            </a:pPr>
            <a:r>
              <a:rPr lang="en-US" smtClean="0"/>
              <a:t>Decision making</a:t>
            </a:r>
          </a:p>
          <a:p>
            <a:pPr marL="533400" indent="-533400" eaLnBrk="1" hangingPunct="1">
              <a:buFontTx/>
              <a:buNone/>
            </a:pPr>
            <a:endParaRPr lang="en-US" smtClean="0"/>
          </a:p>
          <a:p>
            <a:pPr marL="533400" indent="-533400" eaLnBrk="1" hangingPunct="1">
              <a:buFontTx/>
              <a:buNone/>
            </a:pPr>
            <a:r>
              <a:rPr lang="en-US" smtClean="0"/>
              <a:t>Assessment of benefits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2703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Earth system scientists and modelers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Earth system service providers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Environmental process modelers &amp; researchers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Policy Makers &amp; Environmental managers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Public officials, advocacy groups and the Public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92275" y="981075"/>
            <a:ext cx="2517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From observations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63713" y="5949950"/>
            <a:ext cx="236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To societal benefits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932363" y="1052513"/>
            <a:ext cx="302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Requirements well known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953000" y="5943600"/>
            <a:ext cx="374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Not aware that observational Requirements are even needed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 rot="625486">
            <a:off x="1603375" y="4619625"/>
            <a:ext cx="5942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i="1">
                <a:solidFill>
                  <a:srgbClr val="FF0000"/>
                </a:solidFill>
              </a:rPr>
              <a:t>NOVICE USERS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The “Novice” User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911350"/>
            <a:ext cx="80391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science-to-policy analysts, decision makers, public officials, &amp; the public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working/interested in specific issues that fall within one or more SBAs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not </a:t>
            </a:r>
            <a:r>
              <a:rPr lang="en-US" sz="3600" dirty="0" smtClean="0"/>
              <a:t>often SOA- </a:t>
            </a:r>
            <a:r>
              <a:rPr lang="en-US" sz="3600" dirty="0" smtClean="0"/>
              <a:t>or GEOSS-experienced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looking for any and all observational data relevant to their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want to </a:t>
            </a:r>
            <a:r>
              <a:rPr lang="en-US" sz="3600" b="1" dirty="0" smtClean="0"/>
              <a:t>easily</a:t>
            </a:r>
            <a:r>
              <a:rPr lang="en-US" sz="3600" dirty="0" smtClean="0"/>
              <a:t> find it and </a:t>
            </a:r>
            <a:r>
              <a:rPr lang="en-US" sz="3600" b="1" dirty="0" smtClean="0"/>
              <a:t>view 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The “Novice” User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135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/>
              <a:t>For the Novice User, </a:t>
            </a:r>
            <a:r>
              <a:rPr lang="en-US" sz="3600" b="1" dirty="0" smtClean="0"/>
              <a:t>in 2009 UIC </a:t>
            </a:r>
            <a:r>
              <a:rPr lang="en-US" sz="3600" b="1" dirty="0" smtClean="0"/>
              <a:t>believes</a:t>
            </a:r>
          </a:p>
          <a:p>
            <a:pPr eaLnBrk="1" hangingPunct="1"/>
            <a:r>
              <a:rPr lang="en-US" sz="3600" dirty="0" smtClean="0"/>
              <a:t>The GEOSS Common </a:t>
            </a:r>
            <a:r>
              <a:rPr lang="en-US" sz="3600" dirty="0" smtClean="0"/>
              <a:t>Infrastructure </a:t>
            </a:r>
            <a:r>
              <a:rPr lang="en-US" sz="3600" dirty="0" smtClean="0"/>
              <a:t>is not </a:t>
            </a:r>
            <a:r>
              <a:rPr lang="en-US" sz="3600" b="1" dirty="0" smtClean="0"/>
              <a:t>YET</a:t>
            </a:r>
            <a:r>
              <a:rPr lang="en-US" sz="3600" dirty="0" smtClean="0"/>
              <a:t> user friendly</a:t>
            </a:r>
          </a:p>
          <a:p>
            <a:pPr eaLnBrk="1" hangingPunct="1"/>
            <a:r>
              <a:rPr lang="en-US" sz="3600" dirty="0" smtClean="0"/>
              <a:t>Metadata is important, but </a:t>
            </a:r>
            <a:r>
              <a:rPr lang="en-US" sz="3600" b="1" dirty="0" smtClean="0"/>
              <a:t>not useful</a:t>
            </a:r>
            <a:r>
              <a:rPr lang="en-US" sz="3600" dirty="0" smtClean="0"/>
              <a:t> </a:t>
            </a:r>
          </a:p>
          <a:p>
            <a:pPr eaLnBrk="1" hangingPunct="1"/>
            <a:r>
              <a:rPr lang="en-US" sz="3600" dirty="0" smtClean="0"/>
              <a:t>Components (data/services) need to provide sample data sets </a:t>
            </a:r>
            <a:r>
              <a:rPr lang="en-US" sz="3600" b="1" dirty="0" smtClean="0"/>
              <a:t>for easy viewing geographically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968</Words>
  <Application>Microsoft Office PowerPoint</Application>
  <PresentationFormat>On-screen Show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From “Usability Testing 2009” to the “Sprint to Plenary 2011”</vt:lpstr>
      <vt:lpstr>GEOSS Starts and Ends with the Users i.e. the Decision-Makers</vt:lpstr>
      <vt:lpstr>THE SPECTRUM OF USERS</vt:lpstr>
      <vt:lpstr>Slide 4</vt:lpstr>
      <vt:lpstr>Slide 5</vt:lpstr>
      <vt:lpstr>Usability Testing and the GEOSS Common Infrastructure (GCI)</vt:lpstr>
      <vt:lpstr>THE SPECTRUM OF USERS</vt:lpstr>
      <vt:lpstr>The “Novice” User</vt:lpstr>
      <vt:lpstr>The “Novice” User</vt:lpstr>
      <vt:lpstr>Sprint to the Plenary 2011</vt:lpstr>
      <vt:lpstr>ADC Background and issues</vt:lpstr>
      <vt:lpstr>Sprint to Plenary action plan</vt:lpstr>
      <vt:lpstr>Action plan, cont’d</vt:lpstr>
      <vt:lpstr>1. Develop a vocabulary of EO observational parameters</vt:lpstr>
      <vt:lpstr>2. Identify, assess and prioritize data sets supporting priority EO parameters</vt:lpstr>
      <vt:lpstr>3. Engage data providers in enabling online access</vt:lpstr>
      <vt:lpstr>4. Evaluate integration of features of FedEO, GENESI-DR, and EuroGEOSS into GCI</vt:lpstr>
      <vt:lpstr>5. Complete GCI upgrades for the Plenary demonstration</vt:lpstr>
      <vt:lpstr>6. Package demonstration and usability testing for Plenary</vt:lpstr>
      <vt:lpstr>Summary of requested UIC assistance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“Usability Testing 2009” to the “Sprint to Plenary 2011”</dc:title>
  <dc:creator>USEPA</dc:creator>
  <cp:lastModifiedBy>USEPA</cp:lastModifiedBy>
  <cp:revision>1</cp:revision>
  <dcterms:created xsi:type="dcterms:W3CDTF">2011-04-09T05:29:59Z</dcterms:created>
  <dcterms:modified xsi:type="dcterms:W3CDTF">2011-04-09T06:24:37Z</dcterms:modified>
</cp:coreProperties>
</file>